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0" r:id="rId4"/>
    <p:sldId id="261" r:id="rId5"/>
    <p:sldId id="262" r:id="rId6"/>
    <p:sldId id="279" r:id="rId7"/>
    <p:sldId id="263" r:id="rId8"/>
    <p:sldId id="264" r:id="rId9"/>
    <p:sldId id="265" r:id="rId10"/>
    <p:sldId id="266" r:id="rId11"/>
    <p:sldId id="270" r:id="rId12"/>
    <p:sldId id="271" r:id="rId13"/>
    <p:sldId id="269" r:id="rId14"/>
    <p:sldId id="267" r:id="rId15"/>
    <p:sldId id="268" r:id="rId16"/>
    <p:sldId id="272" r:id="rId17"/>
    <p:sldId id="273" r:id="rId18"/>
    <p:sldId id="275" r:id="rId19"/>
    <p:sldId id="276" r:id="rId20"/>
    <p:sldId id="278" r:id="rId21"/>
    <p:sldId id="274" r:id="rId22"/>
    <p:sldId id="280" r:id="rId23"/>
    <p:sldId id="281" r:id="rId24"/>
    <p:sldId id="259" r:id="rId25"/>
    <p:sldId id="258" r:id="rId2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111" d="100"/>
          <a:sy n="111" d="100"/>
        </p:scale>
        <p:origin x="1650" y="96"/>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EF9BB2A-CA7E-4820-9EC4-DF1560256440}" type="datetimeFigureOut">
              <a:rPr lang="en-IE" smtClean="0"/>
              <a:t>11/08/2023</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5FE45210-92B7-4927-96B2-C664E0449534}" type="slidenum">
              <a:rPr lang="en-IE" smtClean="0"/>
              <a:t>‹#›</a:t>
            </a:fld>
            <a:endParaRPr lang="en-IE"/>
          </a:p>
        </p:txBody>
      </p:sp>
    </p:spTree>
    <p:extLst>
      <p:ext uri="{BB962C8B-B14F-4D97-AF65-F5344CB8AC3E}">
        <p14:creationId xmlns:p14="http://schemas.microsoft.com/office/powerpoint/2010/main" val="580513364"/>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prestige"/>
      </p:transition>
    </mc:Choice>
    <mc:Fallback>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EF9BB2A-CA7E-4820-9EC4-DF1560256440}" type="datetimeFigureOut">
              <a:rPr lang="en-IE" smtClean="0"/>
              <a:t>11/08/2023</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5FE45210-92B7-4927-96B2-C664E0449534}" type="slidenum">
              <a:rPr lang="en-IE" smtClean="0"/>
              <a:t>‹#›</a:t>
            </a:fld>
            <a:endParaRPr lang="en-IE"/>
          </a:p>
        </p:txBody>
      </p:sp>
    </p:spTree>
    <p:extLst>
      <p:ext uri="{BB962C8B-B14F-4D97-AF65-F5344CB8AC3E}">
        <p14:creationId xmlns:p14="http://schemas.microsoft.com/office/powerpoint/2010/main" val="2124300797"/>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prestige"/>
      </p:transition>
    </mc:Choice>
    <mc:Fallback>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EF9BB2A-CA7E-4820-9EC4-DF1560256440}" type="datetimeFigureOut">
              <a:rPr lang="en-IE" smtClean="0"/>
              <a:t>11/08/2023</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5FE45210-92B7-4927-96B2-C664E0449534}" type="slidenum">
              <a:rPr lang="en-IE" smtClean="0"/>
              <a:t>‹#›</a:t>
            </a:fld>
            <a:endParaRPr lang="en-IE"/>
          </a:p>
        </p:txBody>
      </p:sp>
    </p:spTree>
    <p:extLst>
      <p:ext uri="{BB962C8B-B14F-4D97-AF65-F5344CB8AC3E}">
        <p14:creationId xmlns:p14="http://schemas.microsoft.com/office/powerpoint/2010/main" val="3609601856"/>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prestige"/>
      </p:transition>
    </mc:Choice>
    <mc:Fallback>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EF9BB2A-CA7E-4820-9EC4-DF1560256440}" type="datetimeFigureOut">
              <a:rPr lang="en-IE" smtClean="0"/>
              <a:t>11/08/2023</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5FE45210-92B7-4927-96B2-C664E0449534}" type="slidenum">
              <a:rPr lang="en-IE" smtClean="0"/>
              <a:t>‹#›</a:t>
            </a:fld>
            <a:endParaRPr lang="en-IE"/>
          </a:p>
        </p:txBody>
      </p:sp>
    </p:spTree>
    <p:extLst>
      <p:ext uri="{BB962C8B-B14F-4D97-AF65-F5344CB8AC3E}">
        <p14:creationId xmlns:p14="http://schemas.microsoft.com/office/powerpoint/2010/main" val="1827160196"/>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prestige"/>
      </p:transition>
    </mc:Choice>
    <mc:Fallback>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EF9BB2A-CA7E-4820-9EC4-DF1560256440}" type="datetimeFigureOut">
              <a:rPr lang="en-IE" smtClean="0"/>
              <a:t>11/08/2023</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5FE45210-92B7-4927-96B2-C664E0449534}" type="slidenum">
              <a:rPr lang="en-IE" smtClean="0"/>
              <a:t>‹#›</a:t>
            </a:fld>
            <a:endParaRPr lang="en-IE"/>
          </a:p>
        </p:txBody>
      </p:sp>
    </p:spTree>
    <p:extLst>
      <p:ext uri="{BB962C8B-B14F-4D97-AF65-F5344CB8AC3E}">
        <p14:creationId xmlns:p14="http://schemas.microsoft.com/office/powerpoint/2010/main" val="2179822779"/>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prestige"/>
      </p:transition>
    </mc:Choice>
    <mc:Fallback>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EF9BB2A-CA7E-4820-9EC4-DF1560256440}" type="datetimeFigureOut">
              <a:rPr lang="en-IE" smtClean="0"/>
              <a:t>11/08/2023</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5FE45210-92B7-4927-96B2-C664E0449534}" type="slidenum">
              <a:rPr lang="en-IE" smtClean="0"/>
              <a:t>‹#›</a:t>
            </a:fld>
            <a:endParaRPr lang="en-IE"/>
          </a:p>
        </p:txBody>
      </p:sp>
    </p:spTree>
    <p:extLst>
      <p:ext uri="{BB962C8B-B14F-4D97-AF65-F5344CB8AC3E}">
        <p14:creationId xmlns:p14="http://schemas.microsoft.com/office/powerpoint/2010/main" val="3986453560"/>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prestige"/>
      </p:transition>
    </mc:Choice>
    <mc:Fallback>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EF9BB2A-CA7E-4820-9EC4-DF1560256440}" type="datetimeFigureOut">
              <a:rPr lang="en-IE" smtClean="0"/>
              <a:t>11/08/2023</a:t>
            </a:fld>
            <a:endParaRPr lang="en-IE"/>
          </a:p>
        </p:txBody>
      </p:sp>
      <p:sp>
        <p:nvSpPr>
          <p:cNvPr id="8" name="Footer Placeholder 7"/>
          <p:cNvSpPr>
            <a:spLocks noGrp="1"/>
          </p:cNvSpPr>
          <p:nvPr>
            <p:ph type="ftr" sz="quarter" idx="11"/>
          </p:nvPr>
        </p:nvSpPr>
        <p:spPr/>
        <p:txBody>
          <a:bodyPr/>
          <a:lstStyle/>
          <a:p>
            <a:endParaRPr lang="en-IE"/>
          </a:p>
        </p:txBody>
      </p:sp>
      <p:sp>
        <p:nvSpPr>
          <p:cNvPr id="9" name="Slide Number Placeholder 8"/>
          <p:cNvSpPr>
            <a:spLocks noGrp="1"/>
          </p:cNvSpPr>
          <p:nvPr>
            <p:ph type="sldNum" sz="quarter" idx="12"/>
          </p:nvPr>
        </p:nvSpPr>
        <p:spPr/>
        <p:txBody>
          <a:bodyPr/>
          <a:lstStyle/>
          <a:p>
            <a:fld id="{5FE45210-92B7-4927-96B2-C664E0449534}" type="slidenum">
              <a:rPr lang="en-IE" smtClean="0"/>
              <a:t>‹#›</a:t>
            </a:fld>
            <a:endParaRPr lang="en-IE"/>
          </a:p>
        </p:txBody>
      </p:sp>
    </p:spTree>
    <p:extLst>
      <p:ext uri="{BB962C8B-B14F-4D97-AF65-F5344CB8AC3E}">
        <p14:creationId xmlns:p14="http://schemas.microsoft.com/office/powerpoint/2010/main" val="3836653360"/>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prestige"/>
      </p:transition>
    </mc:Choice>
    <mc:Fallback>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EF9BB2A-CA7E-4820-9EC4-DF1560256440}" type="datetimeFigureOut">
              <a:rPr lang="en-IE" smtClean="0"/>
              <a:t>11/08/2023</a:t>
            </a:fld>
            <a:endParaRPr lang="en-IE"/>
          </a:p>
        </p:txBody>
      </p:sp>
      <p:sp>
        <p:nvSpPr>
          <p:cNvPr id="4" name="Footer Placeholder 3"/>
          <p:cNvSpPr>
            <a:spLocks noGrp="1"/>
          </p:cNvSpPr>
          <p:nvPr>
            <p:ph type="ftr" sz="quarter" idx="11"/>
          </p:nvPr>
        </p:nvSpPr>
        <p:spPr/>
        <p:txBody>
          <a:bodyPr/>
          <a:lstStyle/>
          <a:p>
            <a:endParaRPr lang="en-IE"/>
          </a:p>
        </p:txBody>
      </p:sp>
      <p:sp>
        <p:nvSpPr>
          <p:cNvPr id="5" name="Slide Number Placeholder 4"/>
          <p:cNvSpPr>
            <a:spLocks noGrp="1"/>
          </p:cNvSpPr>
          <p:nvPr>
            <p:ph type="sldNum" sz="quarter" idx="12"/>
          </p:nvPr>
        </p:nvSpPr>
        <p:spPr/>
        <p:txBody>
          <a:bodyPr/>
          <a:lstStyle/>
          <a:p>
            <a:fld id="{5FE45210-92B7-4927-96B2-C664E0449534}" type="slidenum">
              <a:rPr lang="en-IE" smtClean="0"/>
              <a:t>‹#›</a:t>
            </a:fld>
            <a:endParaRPr lang="en-IE"/>
          </a:p>
        </p:txBody>
      </p:sp>
    </p:spTree>
    <p:extLst>
      <p:ext uri="{BB962C8B-B14F-4D97-AF65-F5344CB8AC3E}">
        <p14:creationId xmlns:p14="http://schemas.microsoft.com/office/powerpoint/2010/main" val="791924630"/>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prestige"/>
      </p:transition>
    </mc:Choice>
    <mc:Fallback>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EF9BB2A-CA7E-4820-9EC4-DF1560256440}" type="datetimeFigureOut">
              <a:rPr lang="en-IE" smtClean="0"/>
              <a:t>11/08/2023</a:t>
            </a:fld>
            <a:endParaRPr lang="en-IE"/>
          </a:p>
        </p:txBody>
      </p:sp>
      <p:sp>
        <p:nvSpPr>
          <p:cNvPr id="3" name="Footer Placeholder 2"/>
          <p:cNvSpPr>
            <a:spLocks noGrp="1"/>
          </p:cNvSpPr>
          <p:nvPr>
            <p:ph type="ftr" sz="quarter" idx="11"/>
          </p:nvPr>
        </p:nvSpPr>
        <p:spPr/>
        <p:txBody>
          <a:bodyPr/>
          <a:lstStyle/>
          <a:p>
            <a:endParaRPr lang="en-IE"/>
          </a:p>
        </p:txBody>
      </p:sp>
      <p:sp>
        <p:nvSpPr>
          <p:cNvPr id="4" name="Slide Number Placeholder 3"/>
          <p:cNvSpPr>
            <a:spLocks noGrp="1"/>
          </p:cNvSpPr>
          <p:nvPr>
            <p:ph type="sldNum" sz="quarter" idx="12"/>
          </p:nvPr>
        </p:nvSpPr>
        <p:spPr/>
        <p:txBody>
          <a:bodyPr/>
          <a:lstStyle/>
          <a:p>
            <a:fld id="{5FE45210-92B7-4927-96B2-C664E0449534}" type="slidenum">
              <a:rPr lang="en-IE" smtClean="0"/>
              <a:t>‹#›</a:t>
            </a:fld>
            <a:endParaRPr lang="en-IE"/>
          </a:p>
        </p:txBody>
      </p:sp>
    </p:spTree>
    <p:extLst>
      <p:ext uri="{BB962C8B-B14F-4D97-AF65-F5344CB8AC3E}">
        <p14:creationId xmlns:p14="http://schemas.microsoft.com/office/powerpoint/2010/main" val="1859687928"/>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prestige"/>
      </p:transition>
    </mc:Choice>
    <mc:Fallback>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EF9BB2A-CA7E-4820-9EC4-DF1560256440}" type="datetimeFigureOut">
              <a:rPr lang="en-IE" smtClean="0"/>
              <a:t>11/08/2023</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5FE45210-92B7-4927-96B2-C664E0449534}" type="slidenum">
              <a:rPr lang="en-IE" smtClean="0"/>
              <a:t>‹#›</a:t>
            </a:fld>
            <a:endParaRPr lang="en-IE"/>
          </a:p>
        </p:txBody>
      </p:sp>
    </p:spTree>
    <p:extLst>
      <p:ext uri="{BB962C8B-B14F-4D97-AF65-F5344CB8AC3E}">
        <p14:creationId xmlns:p14="http://schemas.microsoft.com/office/powerpoint/2010/main" val="4279068945"/>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prestige"/>
      </p:transition>
    </mc:Choice>
    <mc:Fallback>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EF9BB2A-CA7E-4820-9EC4-DF1560256440}" type="datetimeFigureOut">
              <a:rPr lang="en-IE" smtClean="0"/>
              <a:t>11/08/2023</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5FE45210-92B7-4927-96B2-C664E0449534}" type="slidenum">
              <a:rPr lang="en-IE" smtClean="0"/>
              <a:t>‹#›</a:t>
            </a:fld>
            <a:endParaRPr lang="en-IE"/>
          </a:p>
        </p:txBody>
      </p:sp>
    </p:spTree>
    <p:extLst>
      <p:ext uri="{BB962C8B-B14F-4D97-AF65-F5344CB8AC3E}">
        <p14:creationId xmlns:p14="http://schemas.microsoft.com/office/powerpoint/2010/main" val="3597794396"/>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prestige"/>
      </p:transition>
    </mc:Choice>
    <mc:Fallback>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EF9BB2A-CA7E-4820-9EC4-DF1560256440}" type="datetimeFigureOut">
              <a:rPr lang="en-IE" smtClean="0"/>
              <a:t>11/08/2023</a:t>
            </a:fld>
            <a:endParaRPr lang="en-IE"/>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E"/>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FE45210-92B7-4927-96B2-C664E0449534}" type="slidenum">
              <a:rPr lang="en-IE" smtClean="0"/>
              <a:t>‹#›</a:t>
            </a:fld>
            <a:endParaRPr lang="en-IE"/>
          </a:p>
        </p:txBody>
      </p:sp>
    </p:spTree>
    <p:extLst>
      <p:ext uri="{BB962C8B-B14F-4D97-AF65-F5344CB8AC3E}">
        <p14:creationId xmlns:p14="http://schemas.microsoft.com/office/powerpoint/2010/main" val="406073304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mc:Choice xmlns:p15="http://schemas.microsoft.com/office/powerpoint/2012/main" Requires="p15">
      <p:transition xmlns:p14="http://schemas.microsoft.com/office/powerpoint/2010/main" spd="slow" p14:dur="2000">
        <p15:prstTrans prst="prestige"/>
      </p:transition>
    </mc:Choice>
    <mc:Fallback>
      <p:transition spd="slow">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4.jpeg"/><Relationship Id="rId2" Type="http://schemas.openxmlformats.org/officeDocument/2006/relationships/image" Target="../media/image1.jpg"/><Relationship Id="rId1" Type="http://schemas.openxmlformats.org/officeDocument/2006/relationships/slideLayout" Target="../slideLayouts/slideLayout7.xml"/><Relationship Id="rId6" Type="http://schemas.openxmlformats.org/officeDocument/2006/relationships/hyperlink" Target="https://depositphotos.com/" TargetMode="External"/><Relationship Id="rId5" Type="http://schemas.openxmlformats.org/officeDocument/2006/relationships/hyperlink" Target="https://www.teacherspayteachers.com/Store/Hello-Literacy" TargetMode="Externa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9B13A9E8-B6D5-9C93-0F5C-3A381CA37E79}"/>
              </a:ext>
            </a:extLst>
          </p:cNvPr>
          <p:cNvSpPr txBox="1"/>
          <p:nvPr/>
        </p:nvSpPr>
        <p:spPr>
          <a:xfrm>
            <a:off x="6280030" y="6542112"/>
            <a:ext cx="2778608" cy="246221"/>
          </a:xfrm>
          <a:prstGeom prst="rect">
            <a:avLst/>
          </a:prstGeom>
          <a:solidFill>
            <a:schemeClr val="bg1"/>
          </a:solidFill>
          <a:ln w="19050">
            <a:solidFill>
              <a:schemeClr val="tx1"/>
            </a:solidFill>
          </a:ln>
        </p:spPr>
        <p:txBody>
          <a:bodyPr wrap="square" rtlCol="0">
            <a:spAutoFit/>
          </a:bodyPr>
          <a:lstStyle/>
          <a:p>
            <a:pPr algn="ctr"/>
            <a:r>
              <a:rPr lang="en-IE" sz="1000" b="1" dirty="0">
                <a:latin typeface="Sassoon" panose="02000503040000090004" pitchFamily="2" charset="0"/>
              </a:rPr>
              <a:t>© Seomra Ranga 2023 www.seomraranga.com</a:t>
            </a:r>
          </a:p>
        </p:txBody>
      </p:sp>
      <p:pic>
        <p:nvPicPr>
          <p:cNvPr id="5" name="Picture 4">
            <a:extLst>
              <a:ext uri="{FF2B5EF4-FFF2-40B4-BE49-F238E27FC236}">
                <a16:creationId xmlns:a16="http://schemas.microsoft.com/office/drawing/2014/main" id="{F6EFEBA7-9704-A5E5-CD88-C0F9E7CF0BA2}"/>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85362" y="6483533"/>
            <a:ext cx="1219200" cy="304800"/>
          </a:xfrm>
          <a:prstGeom prst="rect">
            <a:avLst/>
          </a:prstGeom>
          <a:solidFill>
            <a:schemeClr val="bg1"/>
          </a:solidFill>
          <a:ln w="19050">
            <a:solidFill>
              <a:schemeClr val="tx1"/>
            </a:solidFill>
          </a:ln>
        </p:spPr>
      </p:pic>
      <p:sp>
        <p:nvSpPr>
          <p:cNvPr id="6" name="TextBox 5">
            <a:extLst>
              <a:ext uri="{FF2B5EF4-FFF2-40B4-BE49-F238E27FC236}">
                <a16:creationId xmlns:a16="http://schemas.microsoft.com/office/drawing/2014/main" id="{8B791853-444B-0751-608D-650620C69044}"/>
              </a:ext>
            </a:extLst>
          </p:cNvPr>
          <p:cNvSpPr txBox="1"/>
          <p:nvPr/>
        </p:nvSpPr>
        <p:spPr>
          <a:xfrm>
            <a:off x="85362" y="69667"/>
            <a:ext cx="6780362" cy="3046988"/>
          </a:xfrm>
          <a:prstGeom prst="rect">
            <a:avLst/>
          </a:prstGeom>
          <a:noFill/>
        </p:spPr>
        <p:txBody>
          <a:bodyPr wrap="square" rtlCol="0">
            <a:spAutoFit/>
          </a:bodyPr>
          <a:lstStyle/>
          <a:p>
            <a:pPr algn="ctr"/>
            <a:r>
              <a:rPr lang="en-IE" sz="9600" dirty="0">
                <a:ln w="38100">
                  <a:solidFill>
                    <a:schemeClr val="tx1"/>
                  </a:solidFill>
                </a:ln>
                <a:solidFill>
                  <a:schemeClr val="bg1"/>
                </a:solidFill>
                <a:latin typeface="HelloTiffany" panose="02000603000000000000" pitchFamily="2" charset="0"/>
                <a:ea typeface="HelloTiffany" panose="02000603000000000000" pitchFamily="2" charset="0"/>
              </a:rPr>
              <a:t>Rugby World Cup</a:t>
            </a:r>
          </a:p>
        </p:txBody>
      </p:sp>
      <p:sp>
        <p:nvSpPr>
          <p:cNvPr id="7" name="TextBox 6">
            <a:extLst>
              <a:ext uri="{FF2B5EF4-FFF2-40B4-BE49-F238E27FC236}">
                <a16:creationId xmlns:a16="http://schemas.microsoft.com/office/drawing/2014/main" id="{30B1B94D-CA22-88DF-81F6-27D9DFA111B5}"/>
              </a:ext>
            </a:extLst>
          </p:cNvPr>
          <p:cNvSpPr txBox="1"/>
          <p:nvPr/>
        </p:nvSpPr>
        <p:spPr>
          <a:xfrm rot="20696486">
            <a:off x="694962" y="3429000"/>
            <a:ext cx="5166320" cy="1938992"/>
          </a:xfrm>
          <a:prstGeom prst="rect">
            <a:avLst/>
          </a:prstGeom>
          <a:noFill/>
        </p:spPr>
        <p:txBody>
          <a:bodyPr wrap="square" rtlCol="0">
            <a:spAutoFit/>
          </a:bodyPr>
          <a:lstStyle/>
          <a:p>
            <a:pPr algn="ctr"/>
            <a:r>
              <a:rPr lang="en-IE" sz="12000" b="1" dirty="0" err="1">
                <a:ln w="38100">
                  <a:noFill/>
                </a:ln>
                <a:solidFill>
                  <a:schemeClr val="bg1"/>
                </a:solidFill>
                <a:latin typeface="HelloPicasso" panose="02000603000000000000" pitchFamily="2" charset="0"/>
                <a:ea typeface="HelloPicasso" panose="02000603000000000000" pitchFamily="2" charset="0"/>
              </a:rPr>
              <a:t>Factfile</a:t>
            </a:r>
            <a:endParaRPr lang="en-IE" sz="12000" b="1" dirty="0">
              <a:ln w="38100">
                <a:noFill/>
              </a:ln>
              <a:solidFill>
                <a:schemeClr val="bg1"/>
              </a:solidFill>
              <a:latin typeface="HelloPicasso" panose="02000603000000000000" pitchFamily="2" charset="0"/>
              <a:ea typeface="HelloPicasso" panose="02000603000000000000" pitchFamily="2" charset="0"/>
            </a:endParaRPr>
          </a:p>
        </p:txBody>
      </p:sp>
    </p:spTree>
    <p:extLst>
      <p:ext uri="{BB962C8B-B14F-4D97-AF65-F5344CB8AC3E}">
        <p14:creationId xmlns:p14="http://schemas.microsoft.com/office/powerpoint/2010/main" val="2380117054"/>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prestige"/>
      </p:transition>
    </mc:Choice>
    <mc:Fallback>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9B13A9E8-B6D5-9C93-0F5C-3A381CA37E79}"/>
              </a:ext>
            </a:extLst>
          </p:cNvPr>
          <p:cNvSpPr txBox="1"/>
          <p:nvPr/>
        </p:nvSpPr>
        <p:spPr>
          <a:xfrm>
            <a:off x="6280030" y="6542112"/>
            <a:ext cx="2778608" cy="246221"/>
          </a:xfrm>
          <a:prstGeom prst="rect">
            <a:avLst/>
          </a:prstGeom>
          <a:solidFill>
            <a:schemeClr val="bg1"/>
          </a:solidFill>
          <a:ln w="19050">
            <a:solidFill>
              <a:schemeClr val="tx1"/>
            </a:solidFill>
          </a:ln>
        </p:spPr>
        <p:txBody>
          <a:bodyPr wrap="square" rtlCol="0">
            <a:spAutoFit/>
          </a:bodyPr>
          <a:lstStyle/>
          <a:p>
            <a:pPr algn="ctr"/>
            <a:r>
              <a:rPr lang="en-IE" sz="1000" b="1" dirty="0">
                <a:latin typeface="Sassoon" panose="02000503040000090004" pitchFamily="2" charset="0"/>
              </a:rPr>
              <a:t>© Seomra Ranga 2023 www.seomraranga.com</a:t>
            </a:r>
          </a:p>
        </p:txBody>
      </p:sp>
      <p:pic>
        <p:nvPicPr>
          <p:cNvPr id="5" name="Picture 4">
            <a:extLst>
              <a:ext uri="{FF2B5EF4-FFF2-40B4-BE49-F238E27FC236}">
                <a16:creationId xmlns:a16="http://schemas.microsoft.com/office/drawing/2014/main" id="{F6EFEBA7-9704-A5E5-CD88-C0F9E7CF0BA2}"/>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85362" y="6483533"/>
            <a:ext cx="1219200" cy="304800"/>
          </a:xfrm>
          <a:prstGeom prst="rect">
            <a:avLst/>
          </a:prstGeom>
          <a:solidFill>
            <a:schemeClr val="bg1"/>
          </a:solidFill>
          <a:ln w="19050">
            <a:solidFill>
              <a:schemeClr val="tx1"/>
            </a:solidFill>
          </a:ln>
        </p:spPr>
      </p:pic>
      <p:sp>
        <p:nvSpPr>
          <p:cNvPr id="6" name="TextBox 5">
            <a:extLst>
              <a:ext uri="{FF2B5EF4-FFF2-40B4-BE49-F238E27FC236}">
                <a16:creationId xmlns:a16="http://schemas.microsoft.com/office/drawing/2014/main" id="{9D37485A-E2D2-3879-E10B-FDB8DE72EB34}"/>
              </a:ext>
            </a:extLst>
          </p:cNvPr>
          <p:cNvSpPr txBox="1"/>
          <p:nvPr/>
        </p:nvSpPr>
        <p:spPr>
          <a:xfrm>
            <a:off x="1362697" y="130052"/>
            <a:ext cx="6418605" cy="769441"/>
          </a:xfrm>
          <a:prstGeom prst="rect">
            <a:avLst/>
          </a:prstGeom>
          <a:noFill/>
        </p:spPr>
        <p:txBody>
          <a:bodyPr wrap="square" rtlCol="0">
            <a:spAutoFit/>
          </a:bodyPr>
          <a:lstStyle/>
          <a:p>
            <a:r>
              <a:rPr lang="en-IE" sz="4400" b="1" dirty="0">
                <a:ln w="19050">
                  <a:solidFill>
                    <a:schemeClr val="tx1"/>
                  </a:solidFill>
                </a:ln>
                <a:solidFill>
                  <a:schemeClr val="bg1"/>
                </a:solidFill>
                <a:latin typeface="HelloFun" panose="02000603000000000000" pitchFamily="2" charset="0"/>
                <a:ea typeface="HelloFun" panose="02000603000000000000" pitchFamily="2" charset="0"/>
              </a:rPr>
              <a:t>Rugby World Cup Factfile</a:t>
            </a:r>
          </a:p>
        </p:txBody>
      </p:sp>
      <p:sp>
        <p:nvSpPr>
          <p:cNvPr id="7" name="TextBox 6">
            <a:extLst>
              <a:ext uri="{FF2B5EF4-FFF2-40B4-BE49-F238E27FC236}">
                <a16:creationId xmlns:a16="http://schemas.microsoft.com/office/drawing/2014/main" id="{D1FCC515-1465-D701-0895-1CA4DED542CD}"/>
              </a:ext>
            </a:extLst>
          </p:cNvPr>
          <p:cNvSpPr txBox="1"/>
          <p:nvPr/>
        </p:nvSpPr>
        <p:spPr>
          <a:xfrm>
            <a:off x="301925" y="1120718"/>
            <a:ext cx="5865963" cy="4832092"/>
          </a:xfrm>
          <a:prstGeom prst="rect">
            <a:avLst/>
          </a:prstGeom>
          <a:solidFill>
            <a:schemeClr val="bg1"/>
          </a:solidFill>
          <a:ln w="28575">
            <a:solidFill>
              <a:schemeClr val="tx1"/>
            </a:solidFill>
          </a:ln>
        </p:spPr>
        <p:txBody>
          <a:bodyPr wrap="square" rtlCol="0">
            <a:spAutoFit/>
          </a:bodyPr>
          <a:lstStyle/>
          <a:p>
            <a:r>
              <a:rPr lang="en-IE" sz="4400" dirty="0">
                <a:latin typeface="HelloTiffany" panose="02000603000000000000" pitchFamily="2" charset="0"/>
                <a:ea typeface="HelloTiffany" panose="02000603000000000000" pitchFamily="2" charset="0"/>
              </a:rPr>
              <a:t>Only four countries have won a Rugby World Cup tournament– New Zealand, Australia, South Africa and England.</a:t>
            </a:r>
          </a:p>
        </p:txBody>
      </p:sp>
    </p:spTree>
    <p:extLst>
      <p:ext uri="{BB962C8B-B14F-4D97-AF65-F5344CB8AC3E}">
        <p14:creationId xmlns:p14="http://schemas.microsoft.com/office/powerpoint/2010/main" val="4163252914"/>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prestige"/>
      </p:transition>
    </mc:Choice>
    <mc:Fallback>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9B13A9E8-B6D5-9C93-0F5C-3A381CA37E79}"/>
              </a:ext>
            </a:extLst>
          </p:cNvPr>
          <p:cNvSpPr txBox="1"/>
          <p:nvPr/>
        </p:nvSpPr>
        <p:spPr>
          <a:xfrm>
            <a:off x="6280030" y="6542112"/>
            <a:ext cx="2778608" cy="246221"/>
          </a:xfrm>
          <a:prstGeom prst="rect">
            <a:avLst/>
          </a:prstGeom>
          <a:solidFill>
            <a:schemeClr val="bg1"/>
          </a:solidFill>
          <a:ln w="19050">
            <a:solidFill>
              <a:schemeClr val="tx1"/>
            </a:solidFill>
          </a:ln>
        </p:spPr>
        <p:txBody>
          <a:bodyPr wrap="square" rtlCol="0">
            <a:spAutoFit/>
          </a:bodyPr>
          <a:lstStyle/>
          <a:p>
            <a:pPr algn="ctr"/>
            <a:r>
              <a:rPr lang="en-IE" sz="1000" b="1" dirty="0">
                <a:latin typeface="Sassoon" panose="02000503040000090004" pitchFamily="2" charset="0"/>
              </a:rPr>
              <a:t>© Seomra Ranga 2023 www.seomraranga.com</a:t>
            </a:r>
          </a:p>
        </p:txBody>
      </p:sp>
      <p:pic>
        <p:nvPicPr>
          <p:cNvPr id="5" name="Picture 4">
            <a:extLst>
              <a:ext uri="{FF2B5EF4-FFF2-40B4-BE49-F238E27FC236}">
                <a16:creationId xmlns:a16="http://schemas.microsoft.com/office/drawing/2014/main" id="{F6EFEBA7-9704-A5E5-CD88-C0F9E7CF0BA2}"/>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85362" y="6483533"/>
            <a:ext cx="1219200" cy="304800"/>
          </a:xfrm>
          <a:prstGeom prst="rect">
            <a:avLst/>
          </a:prstGeom>
          <a:solidFill>
            <a:schemeClr val="bg1"/>
          </a:solidFill>
          <a:ln w="19050">
            <a:solidFill>
              <a:schemeClr val="tx1"/>
            </a:solidFill>
          </a:ln>
        </p:spPr>
      </p:pic>
      <p:sp>
        <p:nvSpPr>
          <p:cNvPr id="6" name="TextBox 5">
            <a:extLst>
              <a:ext uri="{FF2B5EF4-FFF2-40B4-BE49-F238E27FC236}">
                <a16:creationId xmlns:a16="http://schemas.microsoft.com/office/drawing/2014/main" id="{9D37485A-E2D2-3879-E10B-FDB8DE72EB34}"/>
              </a:ext>
            </a:extLst>
          </p:cNvPr>
          <p:cNvSpPr txBox="1"/>
          <p:nvPr/>
        </p:nvSpPr>
        <p:spPr>
          <a:xfrm>
            <a:off x="1362697" y="130052"/>
            <a:ext cx="6418605" cy="769441"/>
          </a:xfrm>
          <a:prstGeom prst="rect">
            <a:avLst/>
          </a:prstGeom>
          <a:noFill/>
        </p:spPr>
        <p:txBody>
          <a:bodyPr wrap="square" rtlCol="0">
            <a:spAutoFit/>
          </a:bodyPr>
          <a:lstStyle/>
          <a:p>
            <a:r>
              <a:rPr lang="en-IE" sz="4400" b="1" dirty="0">
                <a:ln w="19050">
                  <a:solidFill>
                    <a:schemeClr val="tx1"/>
                  </a:solidFill>
                </a:ln>
                <a:solidFill>
                  <a:schemeClr val="bg1"/>
                </a:solidFill>
                <a:latin typeface="HelloFun" panose="02000603000000000000" pitchFamily="2" charset="0"/>
                <a:ea typeface="HelloFun" panose="02000603000000000000" pitchFamily="2" charset="0"/>
              </a:rPr>
              <a:t>Rugby World Cup Factfile</a:t>
            </a:r>
          </a:p>
        </p:txBody>
      </p:sp>
      <p:sp>
        <p:nvSpPr>
          <p:cNvPr id="7" name="TextBox 6">
            <a:extLst>
              <a:ext uri="{FF2B5EF4-FFF2-40B4-BE49-F238E27FC236}">
                <a16:creationId xmlns:a16="http://schemas.microsoft.com/office/drawing/2014/main" id="{D1FCC515-1465-D701-0895-1CA4DED542CD}"/>
              </a:ext>
            </a:extLst>
          </p:cNvPr>
          <p:cNvSpPr txBox="1"/>
          <p:nvPr/>
        </p:nvSpPr>
        <p:spPr>
          <a:xfrm>
            <a:off x="301925" y="1120718"/>
            <a:ext cx="5865963" cy="4832092"/>
          </a:xfrm>
          <a:prstGeom prst="rect">
            <a:avLst/>
          </a:prstGeom>
          <a:solidFill>
            <a:schemeClr val="bg1"/>
          </a:solidFill>
          <a:ln w="28575">
            <a:solidFill>
              <a:schemeClr val="tx1"/>
            </a:solidFill>
          </a:ln>
        </p:spPr>
        <p:txBody>
          <a:bodyPr wrap="square" rtlCol="0">
            <a:spAutoFit/>
          </a:bodyPr>
          <a:lstStyle/>
          <a:p>
            <a:r>
              <a:rPr lang="en-US" sz="4400" dirty="0">
                <a:latin typeface="HelloTiffany" panose="02000603000000000000" pitchFamily="2" charset="0"/>
                <a:ea typeface="HelloTiffany" panose="02000603000000000000" pitchFamily="2" charset="0"/>
              </a:rPr>
              <a:t>16 teams participated in the Rugby World Cup from 1987 until 1995; since 1999, 20 teams have participated in each tournament. </a:t>
            </a:r>
            <a:endParaRPr lang="en-IE" sz="4400" dirty="0">
              <a:latin typeface="HelloTiffany" panose="02000603000000000000" pitchFamily="2" charset="0"/>
              <a:ea typeface="HelloTiffany" panose="02000603000000000000" pitchFamily="2" charset="0"/>
            </a:endParaRPr>
          </a:p>
        </p:txBody>
      </p:sp>
    </p:spTree>
    <p:extLst>
      <p:ext uri="{BB962C8B-B14F-4D97-AF65-F5344CB8AC3E}">
        <p14:creationId xmlns:p14="http://schemas.microsoft.com/office/powerpoint/2010/main" val="1977644469"/>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prestige"/>
      </p:transition>
    </mc:Choice>
    <mc:Fallback>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9B13A9E8-B6D5-9C93-0F5C-3A381CA37E79}"/>
              </a:ext>
            </a:extLst>
          </p:cNvPr>
          <p:cNvSpPr txBox="1"/>
          <p:nvPr/>
        </p:nvSpPr>
        <p:spPr>
          <a:xfrm>
            <a:off x="6280030" y="6542112"/>
            <a:ext cx="2778608" cy="246221"/>
          </a:xfrm>
          <a:prstGeom prst="rect">
            <a:avLst/>
          </a:prstGeom>
          <a:solidFill>
            <a:schemeClr val="bg1"/>
          </a:solidFill>
          <a:ln w="19050">
            <a:solidFill>
              <a:schemeClr val="tx1"/>
            </a:solidFill>
          </a:ln>
        </p:spPr>
        <p:txBody>
          <a:bodyPr wrap="square" rtlCol="0">
            <a:spAutoFit/>
          </a:bodyPr>
          <a:lstStyle/>
          <a:p>
            <a:pPr algn="ctr"/>
            <a:r>
              <a:rPr lang="en-IE" sz="1000" b="1" dirty="0">
                <a:latin typeface="Sassoon" panose="02000503040000090004" pitchFamily="2" charset="0"/>
              </a:rPr>
              <a:t>© Seomra Ranga 2023 www.seomraranga.com</a:t>
            </a:r>
          </a:p>
        </p:txBody>
      </p:sp>
      <p:pic>
        <p:nvPicPr>
          <p:cNvPr id="5" name="Picture 4">
            <a:extLst>
              <a:ext uri="{FF2B5EF4-FFF2-40B4-BE49-F238E27FC236}">
                <a16:creationId xmlns:a16="http://schemas.microsoft.com/office/drawing/2014/main" id="{F6EFEBA7-9704-A5E5-CD88-C0F9E7CF0BA2}"/>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85362" y="6483533"/>
            <a:ext cx="1219200" cy="304800"/>
          </a:xfrm>
          <a:prstGeom prst="rect">
            <a:avLst/>
          </a:prstGeom>
          <a:solidFill>
            <a:schemeClr val="bg1"/>
          </a:solidFill>
          <a:ln w="19050">
            <a:solidFill>
              <a:schemeClr val="tx1"/>
            </a:solidFill>
          </a:ln>
        </p:spPr>
      </p:pic>
      <p:sp>
        <p:nvSpPr>
          <p:cNvPr id="6" name="TextBox 5">
            <a:extLst>
              <a:ext uri="{FF2B5EF4-FFF2-40B4-BE49-F238E27FC236}">
                <a16:creationId xmlns:a16="http://schemas.microsoft.com/office/drawing/2014/main" id="{9D37485A-E2D2-3879-E10B-FDB8DE72EB34}"/>
              </a:ext>
            </a:extLst>
          </p:cNvPr>
          <p:cNvSpPr txBox="1"/>
          <p:nvPr/>
        </p:nvSpPr>
        <p:spPr>
          <a:xfrm>
            <a:off x="1362697" y="130052"/>
            <a:ext cx="6418605" cy="769441"/>
          </a:xfrm>
          <a:prstGeom prst="rect">
            <a:avLst/>
          </a:prstGeom>
          <a:noFill/>
        </p:spPr>
        <p:txBody>
          <a:bodyPr wrap="square" rtlCol="0">
            <a:spAutoFit/>
          </a:bodyPr>
          <a:lstStyle/>
          <a:p>
            <a:r>
              <a:rPr lang="en-IE" sz="4400" b="1" dirty="0">
                <a:ln w="19050">
                  <a:solidFill>
                    <a:schemeClr val="tx1"/>
                  </a:solidFill>
                </a:ln>
                <a:solidFill>
                  <a:schemeClr val="bg1"/>
                </a:solidFill>
                <a:latin typeface="HelloFun" panose="02000603000000000000" pitchFamily="2" charset="0"/>
                <a:ea typeface="HelloFun" panose="02000603000000000000" pitchFamily="2" charset="0"/>
              </a:rPr>
              <a:t>Rugby World Cup Factfile</a:t>
            </a:r>
          </a:p>
        </p:txBody>
      </p:sp>
      <p:sp>
        <p:nvSpPr>
          <p:cNvPr id="7" name="TextBox 6">
            <a:extLst>
              <a:ext uri="{FF2B5EF4-FFF2-40B4-BE49-F238E27FC236}">
                <a16:creationId xmlns:a16="http://schemas.microsoft.com/office/drawing/2014/main" id="{D1FCC515-1465-D701-0895-1CA4DED542CD}"/>
              </a:ext>
            </a:extLst>
          </p:cNvPr>
          <p:cNvSpPr txBox="1"/>
          <p:nvPr/>
        </p:nvSpPr>
        <p:spPr>
          <a:xfrm>
            <a:off x="301925" y="1120718"/>
            <a:ext cx="5865963" cy="4524315"/>
          </a:xfrm>
          <a:prstGeom prst="rect">
            <a:avLst/>
          </a:prstGeom>
          <a:solidFill>
            <a:schemeClr val="bg1"/>
          </a:solidFill>
          <a:ln w="28575">
            <a:solidFill>
              <a:schemeClr val="tx1"/>
            </a:solidFill>
          </a:ln>
        </p:spPr>
        <p:txBody>
          <a:bodyPr wrap="square" rtlCol="0">
            <a:spAutoFit/>
          </a:bodyPr>
          <a:lstStyle/>
          <a:p>
            <a:r>
              <a:rPr lang="en-US" sz="3600" dirty="0">
                <a:latin typeface="HelloTiffany" panose="02000603000000000000" pitchFamily="2" charset="0"/>
                <a:ea typeface="HelloTiffany" panose="02000603000000000000" pitchFamily="2" charset="0"/>
              </a:rPr>
              <a:t>20 teams will participate in Rugby World Cup 2023. 12 qualified directly by finishing in the top three in their pool in 2019. 8 other countries qualified through a qualification tournament.</a:t>
            </a:r>
            <a:endParaRPr lang="en-IE" sz="3600" dirty="0">
              <a:latin typeface="HelloTiffany" panose="02000603000000000000" pitchFamily="2" charset="0"/>
              <a:ea typeface="HelloTiffany" panose="02000603000000000000" pitchFamily="2" charset="0"/>
            </a:endParaRPr>
          </a:p>
        </p:txBody>
      </p:sp>
    </p:spTree>
    <p:extLst>
      <p:ext uri="{BB962C8B-B14F-4D97-AF65-F5344CB8AC3E}">
        <p14:creationId xmlns:p14="http://schemas.microsoft.com/office/powerpoint/2010/main" val="2162685803"/>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prestige"/>
      </p:transition>
    </mc:Choice>
    <mc:Fallback>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9B13A9E8-B6D5-9C93-0F5C-3A381CA37E79}"/>
              </a:ext>
            </a:extLst>
          </p:cNvPr>
          <p:cNvSpPr txBox="1"/>
          <p:nvPr/>
        </p:nvSpPr>
        <p:spPr>
          <a:xfrm>
            <a:off x="6280030" y="6542112"/>
            <a:ext cx="2778608" cy="246221"/>
          </a:xfrm>
          <a:prstGeom prst="rect">
            <a:avLst/>
          </a:prstGeom>
          <a:solidFill>
            <a:schemeClr val="bg1"/>
          </a:solidFill>
          <a:ln w="19050">
            <a:solidFill>
              <a:schemeClr val="tx1"/>
            </a:solidFill>
          </a:ln>
        </p:spPr>
        <p:txBody>
          <a:bodyPr wrap="square" rtlCol="0">
            <a:spAutoFit/>
          </a:bodyPr>
          <a:lstStyle/>
          <a:p>
            <a:pPr algn="ctr"/>
            <a:r>
              <a:rPr lang="en-IE" sz="1000" b="1" dirty="0">
                <a:latin typeface="Sassoon" panose="02000503040000090004" pitchFamily="2" charset="0"/>
              </a:rPr>
              <a:t>© Seomra Ranga 2023 www.seomraranga.com</a:t>
            </a:r>
          </a:p>
        </p:txBody>
      </p:sp>
      <p:pic>
        <p:nvPicPr>
          <p:cNvPr id="5" name="Picture 4">
            <a:extLst>
              <a:ext uri="{FF2B5EF4-FFF2-40B4-BE49-F238E27FC236}">
                <a16:creationId xmlns:a16="http://schemas.microsoft.com/office/drawing/2014/main" id="{F6EFEBA7-9704-A5E5-CD88-C0F9E7CF0BA2}"/>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85362" y="6483533"/>
            <a:ext cx="1219200" cy="304800"/>
          </a:xfrm>
          <a:prstGeom prst="rect">
            <a:avLst/>
          </a:prstGeom>
          <a:solidFill>
            <a:schemeClr val="bg1"/>
          </a:solidFill>
          <a:ln w="19050">
            <a:solidFill>
              <a:schemeClr val="tx1"/>
            </a:solidFill>
          </a:ln>
        </p:spPr>
      </p:pic>
      <p:sp>
        <p:nvSpPr>
          <p:cNvPr id="6" name="TextBox 5">
            <a:extLst>
              <a:ext uri="{FF2B5EF4-FFF2-40B4-BE49-F238E27FC236}">
                <a16:creationId xmlns:a16="http://schemas.microsoft.com/office/drawing/2014/main" id="{9D37485A-E2D2-3879-E10B-FDB8DE72EB34}"/>
              </a:ext>
            </a:extLst>
          </p:cNvPr>
          <p:cNvSpPr txBox="1"/>
          <p:nvPr/>
        </p:nvSpPr>
        <p:spPr>
          <a:xfrm>
            <a:off x="1362697" y="130052"/>
            <a:ext cx="6418605" cy="769441"/>
          </a:xfrm>
          <a:prstGeom prst="rect">
            <a:avLst/>
          </a:prstGeom>
          <a:noFill/>
        </p:spPr>
        <p:txBody>
          <a:bodyPr wrap="square" rtlCol="0">
            <a:spAutoFit/>
          </a:bodyPr>
          <a:lstStyle/>
          <a:p>
            <a:r>
              <a:rPr lang="en-IE" sz="4400" b="1" dirty="0">
                <a:ln w="19050">
                  <a:solidFill>
                    <a:schemeClr val="tx1"/>
                  </a:solidFill>
                </a:ln>
                <a:solidFill>
                  <a:schemeClr val="bg1"/>
                </a:solidFill>
                <a:latin typeface="HelloFun" panose="02000603000000000000" pitchFamily="2" charset="0"/>
                <a:ea typeface="HelloFun" panose="02000603000000000000" pitchFamily="2" charset="0"/>
              </a:rPr>
              <a:t>Rugby World Cup Factfile</a:t>
            </a:r>
          </a:p>
        </p:txBody>
      </p:sp>
      <p:sp>
        <p:nvSpPr>
          <p:cNvPr id="7" name="TextBox 6">
            <a:extLst>
              <a:ext uri="{FF2B5EF4-FFF2-40B4-BE49-F238E27FC236}">
                <a16:creationId xmlns:a16="http://schemas.microsoft.com/office/drawing/2014/main" id="{D1FCC515-1465-D701-0895-1CA4DED542CD}"/>
              </a:ext>
            </a:extLst>
          </p:cNvPr>
          <p:cNvSpPr txBox="1"/>
          <p:nvPr/>
        </p:nvSpPr>
        <p:spPr>
          <a:xfrm>
            <a:off x="301925" y="1351508"/>
            <a:ext cx="5865963" cy="3785652"/>
          </a:xfrm>
          <a:prstGeom prst="rect">
            <a:avLst/>
          </a:prstGeom>
          <a:solidFill>
            <a:schemeClr val="bg1"/>
          </a:solidFill>
          <a:ln w="28575">
            <a:solidFill>
              <a:schemeClr val="tx1"/>
            </a:solidFill>
          </a:ln>
        </p:spPr>
        <p:txBody>
          <a:bodyPr wrap="square" rtlCol="0">
            <a:spAutoFit/>
          </a:bodyPr>
          <a:lstStyle/>
          <a:p>
            <a:r>
              <a:rPr lang="en-US" sz="4000" dirty="0">
                <a:latin typeface="HelloTiffany" panose="02000603000000000000" pitchFamily="2" charset="0"/>
                <a:ea typeface="HelloTiffany" panose="02000603000000000000" pitchFamily="2" charset="0"/>
              </a:rPr>
              <a:t>Rugby World Cup 2023 takes place 200 years after William Webb Ellis is credited with inventing the game of rugby in 1823.</a:t>
            </a:r>
            <a:endParaRPr lang="en-IE" sz="4000" dirty="0">
              <a:latin typeface="HelloTiffany" panose="02000603000000000000" pitchFamily="2" charset="0"/>
              <a:ea typeface="HelloTiffany" panose="02000603000000000000" pitchFamily="2" charset="0"/>
            </a:endParaRPr>
          </a:p>
        </p:txBody>
      </p:sp>
    </p:spTree>
    <p:extLst>
      <p:ext uri="{BB962C8B-B14F-4D97-AF65-F5344CB8AC3E}">
        <p14:creationId xmlns:p14="http://schemas.microsoft.com/office/powerpoint/2010/main" val="1138186533"/>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prestige"/>
      </p:transition>
    </mc:Choice>
    <mc:Fallback>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9B13A9E8-B6D5-9C93-0F5C-3A381CA37E79}"/>
              </a:ext>
            </a:extLst>
          </p:cNvPr>
          <p:cNvSpPr txBox="1"/>
          <p:nvPr/>
        </p:nvSpPr>
        <p:spPr>
          <a:xfrm>
            <a:off x="6280030" y="6542112"/>
            <a:ext cx="2778608" cy="246221"/>
          </a:xfrm>
          <a:prstGeom prst="rect">
            <a:avLst/>
          </a:prstGeom>
          <a:solidFill>
            <a:schemeClr val="bg1"/>
          </a:solidFill>
          <a:ln w="19050">
            <a:solidFill>
              <a:schemeClr val="tx1"/>
            </a:solidFill>
          </a:ln>
        </p:spPr>
        <p:txBody>
          <a:bodyPr wrap="square" rtlCol="0">
            <a:spAutoFit/>
          </a:bodyPr>
          <a:lstStyle/>
          <a:p>
            <a:pPr algn="ctr"/>
            <a:r>
              <a:rPr lang="en-IE" sz="1000" b="1" dirty="0">
                <a:latin typeface="Sassoon" panose="02000503040000090004" pitchFamily="2" charset="0"/>
              </a:rPr>
              <a:t>© Seomra Ranga 2023 www.seomraranga.com</a:t>
            </a:r>
          </a:p>
        </p:txBody>
      </p:sp>
      <p:pic>
        <p:nvPicPr>
          <p:cNvPr id="5" name="Picture 4">
            <a:extLst>
              <a:ext uri="{FF2B5EF4-FFF2-40B4-BE49-F238E27FC236}">
                <a16:creationId xmlns:a16="http://schemas.microsoft.com/office/drawing/2014/main" id="{F6EFEBA7-9704-A5E5-CD88-C0F9E7CF0BA2}"/>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85362" y="6483533"/>
            <a:ext cx="1219200" cy="304800"/>
          </a:xfrm>
          <a:prstGeom prst="rect">
            <a:avLst/>
          </a:prstGeom>
          <a:solidFill>
            <a:schemeClr val="bg1"/>
          </a:solidFill>
          <a:ln w="19050">
            <a:solidFill>
              <a:schemeClr val="tx1"/>
            </a:solidFill>
          </a:ln>
        </p:spPr>
      </p:pic>
      <p:sp>
        <p:nvSpPr>
          <p:cNvPr id="6" name="TextBox 5">
            <a:extLst>
              <a:ext uri="{FF2B5EF4-FFF2-40B4-BE49-F238E27FC236}">
                <a16:creationId xmlns:a16="http://schemas.microsoft.com/office/drawing/2014/main" id="{9D37485A-E2D2-3879-E10B-FDB8DE72EB34}"/>
              </a:ext>
            </a:extLst>
          </p:cNvPr>
          <p:cNvSpPr txBox="1"/>
          <p:nvPr/>
        </p:nvSpPr>
        <p:spPr>
          <a:xfrm>
            <a:off x="1362697" y="130052"/>
            <a:ext cx="6418605" cy="769441"/>
          </a:xfrm>
          <a:prstGeom prst="rect">
            <a:avLst/>
          </a:prstGeom>
          <a:noFill/>
        </p:spPr>
        <p:txBody>
          <a:bodyPr wrap="square" rtlCol="0">
            <a:spAutoFit/>
          </a:bodyPr>
          <a:lstStyle/>
          <a:p>
            <a:r>
              <a:rPr lang="en-IE" sz="4400" b="1" dirty="0">
                <a:ln w="19050">
                  <a:solidFill>
                    <a:schemeClr val="tx1"/>
                  </a:solidFill>
                </a:ln>
                <a:solidFill>
                  <a:schemeClr val="bg1"/>
                </a:solidFill>
                <a:latin typeface="HelloFun" panose="02000603000000000000" pitchFamily="2" charset="0"/>
                <a:ea typeface="HelloFun" panose="02000603000000000000" pitchFamily="2" charset="0"/>
              </a:rPr>
              <a:t>Rugby World Cup Factfile</a:t>
            </a:r>
          </a:p>
        </p:txBody>
      </p:sp>
      <p:sp>
        <p:nvSpPr>
          <p:cNvPr id="7" name="TextBox 6">
            <a:extLst>
              <a:ext uri="{FF2B5EF4-FFF2-40B4-BE49-F238E27FC236}">
                <a16:creationId xmlns:a16="http://schemas.microsoft.com/office/drawing/2014/main" id="{D1FCC515-1465-D701-0895-1CA4DED542CD}"/>
              </a:ext>
            </a:extLst>
          </p:cNvPr>
          <p:cNvSpPr txBox="1"/>
          <p:nvPr/>
        </p:nvSpPr>
        <p:spPr>
          <a:xfrm>
            <a:off x="301925" y="1351508"/>
            <a:ext cx="5865963" cy="4154984"/>
          </a:xfrm>
          <a:prstGeom prst="rect">
            <a:avLst/>
          </a:prstGeom>
          <a:solidFill>
            <a:schemeClr val="bg1"/>
          </a:solidFill>
          <a:ln w="28575">
            <a:solidFill>
              <a:schemeClr val="tx1"/>
            </a:solidFill>
          </a:ln>
        </p:spPr>
        <p:txBody>
          <a:bodyPr wrap="square" rtlCol="0">
            <a:spAutoFit/>
          </a:bodyPr>
          <a:lstStyle/>
          <a:p>
            <a:r>
              <a:rPr lang="en-IE" sz="4400" dirty="0">
                <a:latin typeface="HelloTiffany" panose="02000603000000000000" pitchFamily="2" charset="0"/>
                <a:ea typeface="HelloTiffany" panose="02000603000000000000" pitchFamily="2" charset="0"/>
              </a:rPr>
              <a:t>The winners of the Rugby World Cup win the Webb Ellis Cup, which was first awarded in the first tournament in 1987.</a:t>
            </a:r>
          </a:p>
        </p:txBody>
      </p:sp>
    </p:spTree>
    <p:extLst>
      <p:ext uri="{BB962C8B-B14F-4D97-AF65-F5344CB8AC3E}">
        <p14:creationId xmlns:p14="http://schemas.microsoft.com/office/powerpoint/2010/main" val="3396206796"/>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prestige"/>
      </p:transition>
    </mc:Choice>
    <mc:Fallback>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9B13A9E8-B6D5-9C93-0F5C-3A381CA37E79}"/>
              </a:ext>
            </a:extLst>
          </p:cNvPr>
          <p:cNvSpPr txBox="1"/>
          <p:nvPr/>
        </p:nvSpPr>
        <p:spPr>
          <a:xfrm>
            <a:off x="6280030" y="6542112"/>
            <a:ext cx="2778608" cy="246221"/>
          </a:xfrm>
          <a:prstGeom prst="rect">
            <a:avLst/>
          </a:prstGeom>
          <a:solidFill>
            <a:schemeClr val="bg1"/>
          </a:solidFill>
          <a:ln w="19050">
            <a:solidFill>
              <a:schemeClr val="tx1"/>
            </a:solidFill>
          </a:ln>
        </p:spPr>
        <p:txBody>
          <a:bodyPr wrap="square" rtlCol="0">
            <a:spAutoFit/>
          </a:bodyPr>
          <a:lstStyle/>
          <a:p>
            <a:pPr algn="ctr"/>
            <a:r>
              <a:rPr lang="en-IE" sz="1000" b="1" dirty="0">
                <a:latin typeface="Sassoon" panose="02000503040000090004" pitchFamily="2" charset="0"/>
              </a:rPr>
              <a:t>© Seomra Ranga 2023 www.seomraranga.com</a:t>
            </a:r>
          </a:p>
        </p:txBody>
      </p:sp>
      <p:pic>
        <p:nvPicPr>
          <p:cNvPr id="5" name="Picture 4">
            <a:extLst>
              <a:ext uri="{FF2B5EF4-FFF2-40B4-BE49-F238E27FC236}">
                <a16:creationId xmlns:a16="http://schemas.microsoft.com/office/drawing/2014/main" id="{F6EFEBA7-9704-A5E5-CD88-C0F9E7CF0BA2}"/>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85362" y="6483533"/>
            <a:ext cx="1219200" cy="304800"/>
          </a:xfrm>
          <a:prstGeom prst="rect">
            <a:avLst/>
          </a:prstGeom>
          <a:solidFill>
            <a:schemeClr val="bg1"/>
          </a:solidFill>
          <a:ln w="19050">
            <a:solidFill>
              <a:schemeClr val="tx1"/>
            </a:solidFill>
          </a:ln>
        </p:spPr>
      </p:pic>
      <p:sp>
        <p:nvSpPr>
          <p:cNvPr id="6" name="TextBox 5">
            <a:extLst>
              <a:ext uri="{FF2B5EF4-FFF2-40B4-BE49-F238E27FC236}">
                <a16:creationId xmlns:a16="http://schemas.microsoft.com/office/drawing/2014/main" id="{9D37485A-E2D2-3879-E10B-FDB8DE72EB34}"/>
              </a:ext>
            </a:extLst>
          </p:cNvPr>
          <p:cNvSpPr txBox="1"/>
          <p:nvPr/>
        </p:nvSpPr>
        <p:spPr>
          <a:xfrm>
            <a:off x="1362697" y="130052"/>
            <a:ext cx="6418605" cy="769441"/>
          </a:xfrm>
          <a:prstGeom prst="rect">
            <a:avLst/>
          </a:prstGeom>
          <a:noFill/>
        </p:spPr>
        <p:txBody>
          <a:bodyPr wrap="square" rtlCol="0">
            <a:spAutoFit/>
          </a:bodyPr>
          <a:lstStyle/>
          <a:p>
            <a:r>
              <a:rPr lang="en-IE" sz="4400" b="1" dirty="0">
                <a:ln w="19050">
                  <a:solidFill>
                    <a:schemeClr val="tx1"/>
                  </a:solidFill>
                </a:ln>
                <a:solidFill>
                  <a:schemeClr val="bg1"/>
                </a:solidFill>
                <a:latin typeface="HelloFun" panose="02000603000000000000" pitchFamily="2" charset="0"/>
                <a:ea typeface="HelloFun" panose="02000603000000000000" pitchFamily="2" charset="0"/>
              </a:rPr>
              <a:t>Rugby World Cup Factfile</a:t>
            </a:r>
          </a:p>
        </p:txBody>
      </p:sp>
      <p:sp>
        <p:nvSpPr>
          <p:cNvPr id="7" name="TextBox 6">
            <a:extLst>
              <a:ext uri="{FF2B5EF4-FFF2-40B4-BE49-F238E27FC236}">
                <a16:creationId xmlns:a16="http://schemas.microsoft.com/office/drawing/2014/main" id="{D1FCC515-1465-D701-0895-1CA4DED542CD}"/>
              </a:ext>
            </a:extLst>
          </p:cNvPr>
          <p:cNvSpPr txBox="1"/>
          <p:nvPr/>
        </p:nvSpPr>
        <p:spPr>
          <a:xfrm>
            <a:off x="293298" y="980572"/>
            <a:ext cx="5865963" cy="5078313"/>
          </a:xfrm>
          <a:prstGeom prst="rect">
            <a:avLst/>
          </a:prstGeom>
          <a:solidFill>
            <a:schemeClr val="bg1"/>
          </a:solidFill>
          <a:ln w="28575">
            <a:solidFill>
              <a:schemeClr val="tx1"/>
            </a:solidFill>
          </a:ln>
        </p:spPr>
        <p:txBody>
          <a:bodyPr wrap="square" rtlCol="0">
            <a:spAutoFit/>
          </a:bodyPr>
          <a:lstStyle/>
          <a:p>
            <a:r>
              <a:rPr lang="en-US" sz="3600" dirty="0">
                <a:latin typeface="HelloTiffany" panose="02000603000000000000" pitchFamily="2" charset="0"/>
                <a:ea typeface="HelloTiffany" panose="02000603000000000000" pitchFamily="2" charset="0"/>
              </a:rPr>
              <a:t>Rugby World Cup 2023 takes place in France from September 8th to October 28th, with matches played in 9 venues across 10 host cities. It is the second time for France to host the tournament.</a:t>
            </a:r>
            <a:endParaRPr lang="en-IE" sz="3600" dirty="0">
              <a:latin typeface="HelloTiffany" panose="02000603000000000000" pitchFamily="2" charset="0"/>
              <a:ea typeface="HelloTiffany" panose="02000603000000000000" pitchFamily="2" charset="0"/>
            </a:endParaRPr>
          </a:p>
        </p:txBody>
      </p:sp>
    </p:spTree>
    <p:extLst>
      <p:ext uri="{BB962C8B-B14F-4D97-AF65-F5344CB8AC3E}">
        <p14:creationId xmlns:p14="http://schemas.microsoft.com/office/powerpoint/2010/main" val="2791161165"/>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prestige"/>
      </p:transition>
    </mc:Choice>
    <mc:Fallback>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9B13A9E8-B6D5-9C93-0F5C-3A381CA37E79}"/>
              </a:ext>
            </a:extLst>
          </p:cNvPr>
          <p:cNvSpPr txBox="1"/>
          <p:nvPr/>
        </p:nvSpPr>
        <p:spPr>
          <a:xfrm>
            <a:off x="6280030" y="6542112"/>
            <a:ext cx="2778608" cy="246221"/>
          </a:xfrm>
          <a:prstGeom prst="rect">
            <a:avLst/>
          </a:prstGeom>
          <a:solidFill>
            <a:schemeClr val="bg1"/>
          </a:solidFill>
          <a:ln w="19050">
            <a:solidFill>
              <a:schemeClr val="tx1"/>
            </a:solidFill>
          </a:ln>
        </p:spPr>
        <p:txBody>
          <a:bodyPr wrap="square" rtlCol="0">
            <a:spAutoFit/>
          </a:bodyPr>
          <a:lstStyle/>
          <a:p>
            <a:pPr algn="ctr"/>
            <a:r>
              <a:rPr lang="en-IE" sz="1000" b="1" dirty="0">
                <a:latin typeface="Sassoon" panose="02000503040000090004" pitchFamily="2" charset="0"/>
              </a:rPr>
              <a:t>© Seomra Ranga 2023 www.seomraranga.com</a:t>
            </a:r>
          </a:p>
        </p:txBody>
      </p:sp>
      <p:pic>
        <p:nvPicPr>
          <p:cNvPr id="5" name="Picture 4">
            <a:extLst>
              <a:ext uri="{FF2B5EF4-FFF2-40B4-BE49-F238E27FC236}">
                <a16:creationId xmlns:a16="http://schemas.microsoft.com/office/drawing/2014/main" id="{F6EFEBA7-9704-A5E5-CD88-C0F9E7CF0BA2}"/>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85362" y="6483533"/>
            <a:ext cx="1219200" cy="304800"/>
          </a:xfrm>
          <a:prstGeom prst="rect">
            <a:avLst/>
          </a:prstGeom>
          <a:solidFill>
            <a:schemeClr val="bg1"/>
          </a:solidFill>
          <a:ln w="19050">
            <a:solidFill>
              <a:schemeClr val="tx1"/>
            </a:solidFill>
          </a:ln>
        </p:spPr>
      </p:pic>
      <p:sp>
        <p:nvSpPr>
          <p:cNvPr id="6" name="TextBox 5">
            <a:extLst>
              <a:ext uri="{FF2B5EF4-FFF2-40B4-BE49-F238E27FC236}">
                <a16:creationId xmlns:a16="http://schemas.microsoft.com/office/drawing/2014/main" id="{9D37485A-E2D2-3879-E10B-FDB8DE72EB34}"/>
              </a:ext>
            </a:extLst>
          </p:cNvPr>
          <p:cNvSpPr txBox="1"/>
          <p:nvPr/>
        </p:nvSpPr>
        <p:spPr>
          <a:xfrm>
            <a:off x="1362697" y="130052"/>
            <a:ext cx="6418605" cy="769441"/>
          </a:xfrm>
          <a:prstGeom prst="rect">
            <a:avLst/>
          </a:prstGeom>
          <a:noFill/>
        </p:spPr>
        <p:txBody>
          <a:bodyPr wrap="square" rtlCol="0">
            <a:spAutoFit/>
          </a:bodyPr>
          <a:lstStyle/>
          <a:p>
            <a:r>
              <a:rPr lang="en-IE" sz="4400" b="1" dirty="0">
                <a:ln w="19050">
                  <a:solidFill>
                    <a:schemeClr val="tx1"/>
                  </a:solidFill>
                </a:ln>
                <a:solidFill>
                  <a:schemeClr val="bg1"/>
                </a:solidFill>
                <a:latin typeface="HelloFun" panose="02000603000000000000" pitchFamily="2" charset="0"/>
                <a:ea typeface="HelloFun" panose="02000603000000000000" pitchFamily="2" charset="0"/>
              </a:rPr>
              <a:t>Rugby World Cup Factfile</a:t>
            </a:r>
          </a:p>
        </p:txBody>
      </p:sp>
      <p:sp>
        <p:nvSpPr>
          <p:cNvPr id="7" name="TextBox 6">
            <a:extLst>
              <a:ext uri="{FF2B5EF4-FFF2-40B4-BE49-F238E27FC236}">
                <a16:creationId xmlns:a16="http://schemas.microsoft.com/office/drawing/2014/main" id="{D1FCC515-1465-D701-0895-1CA4DED542CD}"/>
              </a:ext>
            </a:extLst>
          </p:cNvPr>
          <p:cNvSpPr txBox="1"/>
          <p:nvPr/>
        </p:nvSpPr>
        <p:spPr>
          <a:xfrm>
            <a:off x="267420" y="1118595"/>
            <a:ext cx="5865963" cy="5016758"/>
          </a:xfrm>
          <a:prstGeom prst="rect">
            <a:avLst/>
          </a:prstGeom>
          <a:solidFill>
            <a:schemeClr val="bg1"/>
          </a:solidFill>
          <a:ln w="28575">
            <a:solidFill>
              <a:schemeClr val="tx1"/>
            </a:solidFill>
          </a:ln>
        </p:spPr>
        <p:txBody>
          <a:bodyPr wrap="square" rtlCol="0">
            <a:spAutoFit/>
          </a:bodyPr>
          <a:lstStyle/>
          <a:p>
            <a:r>
              <a:rPr lang="en-US" sz="4000" dirty="0">
                <a:latin typeface="HelloTiffany" panose="02000603000000000000" pitchFamily="2" charset="0"/>
                <a:ea typeface="HelloTiffany" panose="02000603000000000000" pitchFamily="2" charset="0"/>
              </a:rPr>
              <a:t>Rugby World Cup 2023 will consist of 48 games taking place over the course of 51 days. The final takes place on October 28th in the Stade de France in Paris.</a:t>
            </a:r>
            <a:endParaRPr lang="en-IE" sz="4000" dirty="0">
              <a:latin typeface="HelloTiffany" panose="02000603000000000000" pitchFamily="2" charset="0"/>
              <a:ea typeface="HelloTiffany" panose="02000603000000000000" pitchFamily="2" charset="0"/>
            </a:endParaRPr>
          </a:p>
        </p:txBody>
      </p:sp>
    </p:spTree>
    <p:extLst>
      <p:ext uri="{BB962C8B-B14F-4D97-AF65-F5344CB8AC3E}">
        <p14:creationId xmlns:p14="http://schemas.microsoft.com/office/powerpoint/2010/main" val="157190751"/>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prestige"/>
      </p:transition>
    </mc:Choice>
    <mc:Fallback>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9B13A9E8-B6D5-9C93-0F5C-3A381CA37E79}"/>
              </a:ext>
            </a:extLst>
          </p:cNvPr>
          <p:cNvSpPr txBox="1"/>
          <p:nvPr/>
        </p:nvSpPr>
        <p:spPr>
          <a:xfrm>
            <a:off x="6280030" y="6542112"/>
            <a:ext cx="2778608" cy="246221"/>
          </a:xfrm>
          <a:prstGeom prst="rect">
            <a:avLst/>
          </a:prstGeom>
          <a:solidFill>
            <a:schemeClr val="bg1"/>
          </a:solidFill>
          <a:ln w="19050">
            <a:solidFill>
              <a:schemeClr val="tx1"/>
            </a:solidFill>
          </a:ln>
        </p:spPr>
        <p:txBody>
          <a:bodyPr wrap="square" rtlCol="0">
            <a:spAutoFit/>
          </a:bodyPr>
          <a:lstStyle/>
          <a:p>
            <a:pPr algn="ctr"/>
            <a:r>
              <a:rPr lang="en-IE" sz="1000" b="1" dirty="0">
                <a:latin typeface="Sassoon" panose="02000503040000090004" pitchFamily="2" charset="0"/>
              </a:rPr>
              <a:t>© Seomra Ranga 2023 www.seomraranga.com</a:t>
            </a:r>
          </a:p>
        </p:txBody>
      </p:sp>
      <p:pic>
        <p:nvPicPr>
          <p:cNvPr id="5" name="Picture 4">
            <a:extLst>
              <a:ext uri="{FF2B5EF4-FFF2-40B4-BE49-F238E27FC236}">
                <a16:creationId xmlns:a16="http://schemas.microsoft.com/office/drawing/2014/main" id="{F6EFEBA7-9704-A5E5-CD88-C0F9E7CF0BA2}"/>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85362" y="6483533"/>
            <a:ext cx="1219200" cy="304800"/>
          </a:xfrm>
          <a:prstGeom prst="rect">
            <a:avLst/>
          </a:prstGeom>
          <a:solidFill>
            <a:schemeClr val="bg1"/>
          </a:solidFill>
          <a:ln w="19050">
            <a:solidFill>
              <a:schemeClr val="tx1"/>
            </a:solidFill>
          </a:ln>
        </p:spPr>
      </p:pic>
      <p:sp>
        <p:nvSpPr>
          <p:cNvPr id="6" name="TextBox 5">
            <a:extLst>
              <a:ext uri="{FF2B5EF4-FFF2-40B4-BE49-F238E27FC236}">
                <a16:creationId xmlns:a16="http://schemas.microsoft.com/office/drawing/2014/main" id="{9D37485A-E2D2-3879-E10B-FDB8DE72EB34}"/>
              </a:ext>
            </a:extLst>
          </p:cNvPr>
          <p:cNvSpPr txBox="1"/>
          <p:nvPr/>
        </p:nvSpPr>
        <p:spPr>
          <a:xfrm>
            <a:off x="1362697" y="130052"/>
            <a:ext cx="6418605" cy="769441"/>
          </a:xfrm>
          <a:prstGeom prst="rect">
            <a:avLst/>
          </a:prstGeom>
          <a:noFill/>
        </p:spPr>
        <p:txBody>
          <a:bodyPr wrap="square" rtlCol="0">
            <a:spAutoFit/>
          </a:bodyPr>
          <a:lstStyle/>
          <a:p>
            <a:r>
              <a:rPr lang="en-IE" sz="4400" b="1" dirty="0">
                <a:ln w="19050">
                  <a:solidFill>
                    <a:schemeClr val="tx1"/>
                  </a:solidFill>
                </a:ln>
                <a:solidFill>
                  <a:schemeClr val="bg1"/>
                </a:solidFill>
                <a:latin typeface="HelloFun" panose="02000603000000000000" pitchFamily="2" charset="0"/>
                <a:ea typeface="HelloFun" panose="02000603000000000000" pitchFamily="2" charset="0"/>
              </a:rPr>
              <a:t>Rugby World Cup Factfile</a:t>
            </a:r>
          </a:p>
        </p:txBody>
      </p:sp>
      <p:sp>
        <p:nvSpPr>
          <p:cNvPr id="7" name="TextBox 6">
            <a:extLst>
              <a:ext uri="{FF2B5EF4-FFF2-40B4-BE49-F238E27FC236}">
                <a16:creationId xmlns:a16="http://schemas.microsoft.com/office/drawing/2014/main" id="{D1FCC515-1465-D701-0895-1CA4DED542CD}"/>
              </a:ext>
            </a:extLst>
          </p:cNvPr>
          <p:cNvSpPr txBox="1"/>
          <p:nvPr/>
        </p:nvSpPr>
        <p:spPr>
          <a:xfrm>
            <a:off x="301925" y="1351508"/>
            <a:ext cx="5865963" cy="4401205"/>
          </a:xfrm>
          <a:prstGeom prst="rect">
            <a:avLst/>
          </a:prstGeom>
          <a:solidFill>
            <a:schemeClr val="bg1"/>
          </a:solidFill>
          <a:ln w="28575">
            <a:solidFill>
              <a:schemeClr val="tx1"/>
            </a:solidFill>
          </a:ln>
        </p:spPr>
        <p:txBody>
          <a:bodyPr wrap="square" rtlCol="0">
            <a:spAutoFit/>
          </a:bodyPr>
          <a:lstStyle/>
          <a:p>
            <a:r>
              <a:rPr lang="en-US" sz="4000" dirty="0">
                <a:latin typeface="HelloTiffany" panose="02000603000000000000" pitchFamily="2" charset="0"/>
                <a:ea typeface="HelloTiffany" panose="02000603000000000000" pitchFamily="2" charset="0"/>
              </a:rPr>
              <a:t>Ireland are currently the No. 1 ranked team in world rugby, followed by New Zealand in second place and France in third place.</a:t>
            </a:r>
            <a:endParaRPr lang="en-IE" sz="4000" dirty="0">
              <a:latin typeface="HelloTiffany" panose="02000603000000000000" pitchFamily="2" charset="0"/>
              <a:ea typeface="HelloTiffany" panose="02000603000000000000" pitchFamily="2" charset="0"/>
            </a:endParaRPr>
          </a:p>
        </p:txBody>
      </p:sp>
    </p:spTree>
    <p:extLst>
      <p:ext uri="{BB962C8B-B14F-4D97-AF65-F5344CB8AC3E}">
        <p14:creationId xmlns:p14="http://schemas.microsoft.com/office/powerpoint/2010/main" val="1462859127"/>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prestige"/>
      </p:transition>
    </mc:Choice>
    <mc:Fallback>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9B13A9E8-B6D5-9C93-0F5C-3A381CA37E79}"/>
              </a:ext>
            </a:extLst>
          </p:cNvPr>
          <p:cNvSpPr txBox="1"/>
          <p:nvPr/>
        </p:nvSpPr>
        <p:spPr>
          <a:xfrm>
            <a:off x="6280030" y="6542112"/>
            <a:ext cx="2778608" cy="246221"/>
          </a:xfrm>
          <a:prstGeom prst="rect">
            <a:avLst/>
          </a:prstGeom>
          <a:solidFill>
            <a:schemeClr val="bg1"/>
          </a:solidFill>
          <a:ln w="19050">
            <a:solidFill>
              <a:schemeClr val="tx1"/>
            </a:solidFill>
          </a:ln>
        </p:spPr>
        <p:txBody>
          <a:bodyPr wrap="square" rtlCol="0">
            <a:spAutoFit/>
          </a:bodyPr>
          <a:lstStyle/>
          <a:p>
            <a:pPr algn="ctr"/>
            <a:r>
              <a:rPr lang="en-IE" sz="1000" b="1" dirty="0">
                <a:latin typeface="Sassoon" panose="02000503040000090004" pitchFamily="2" charset="0"/>
              </a:rPr>
              <a:t>© Seomra Ranga 2023 www.seomraranga.com</a:t>
            </a:r>
          </a:p>
        </p:txBody>
      </p:sp>
      <p:pic>
        <p:nvPicPr>
          <p:cNvPr id="5" name="Picture 4">
            <a:extLst>
              <a:ext uri="{FF2B5EF4-FFF2-40B4-BE49-F238E27FC236}">
                <a16:creationId xmlns:a16="http://schemas.microsoft.com/office/drawing/2014/main" id="{F6EFEBA7-9704-A5E5-CD88-C0F9E7CF0BA2}"/>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85362" y="6483533"/>
            <a:ext cx="1219200" cy="304800"/>
          </a:xfrm>
          <a:prstGeom prst="rect">
            <a:avLst/>
          </a:prstGeom>
          <a:solidFill>
            <a:schemeClr val="bg1"/>
          </a:solidFill>
          <a:ln w="19050">
            <a:solidFill>
              <a:schemeClr val="tx1"/>
            </a:solidFill>
          </a:ln>
        </p:spPr>
      </p:pic>
      <p:sp>
        <p:nvSpPr>
          <p:cNvPr id="6" name="TextBox 5">
            <a:extLst>
              <a:ext uri="{FF2B5EF4-FFF2-40B4-BE49-F238E27FC236}">
                <a16:creationId xmlns:a16="http://schemas.microsoft.com/office/drawing/2014/main" id="{9D37485A-E2D2-3879-E10B-FDB8DE72EB34}"/>
              </a:ext>
            </a:extLst>
          </p:cNvPr>
          <p:cNvSpPr txBox="1"/>
          <p:nvPr/>
        </p:nvSpPr>
        <p:spPr>
          <a:xfrm>
            <a:off x="1362697" y="130052"/>
            <a:ext cx="6418605" cy="769441"/>
          </a:xfrm>
          <a:prstGeom prst="rect">
            <a:avLst/>
          </a:prstGeom>
          <a:noFill/>
        </p:spPr>
        <p:txBody>
          <a:bodyPr wrap="square" rtlCol="0">
            <a:spAutoFit/>
          </a:bodyPr>
          <a:lstStyle/>
          <a:p>
            <a:r>
              <a:rPr lang="en-IE" sz="4400" b="1" dirty="0">
                <a:ln w="19050">
                  <a:solidFill>
                    <a:schemeClr val="tx1"/>
                  </a:solidFill>
                </a:ln>
                <a:solidFill>
                  <a:schemeClr val="bg1"/>
                </a:solidFill>
                <a:latin typeface="HelloFun" panose="02000603000000000000" pitchFamily="2" charset="0"/>
                <a:ea typeface="HelloFun" panose="02000603000000000000" pitchFamily="2" charset="0"/>
              </a:rPr>
              <a:t>Rugby World Cup Factfile</a:t>
            </a:r>
          </a:p>
        </p:txBody>
      </p:sp>
      <p:sp>
        <p:nvSpPr>
          <p:cNvPr id="7" name="TextBox 6">
            <a:extLst>
              <a:ext uri="{FF2B5EF4-FFF2-40B4-BE49-F238E27FC236}">
                <a16:creationId xmlns:a16="http://schemas.microsoft.com/office/drawing/2014/main" id="{D1FCC515-1465-D701-0895-1CA4DED542CD}"/>
              </a:ext>
            </a:extLst>
          </p:cNvPr>
          <p:cNvSpPr txBox="1"/>
          <p:nvPr/>
        </p:nvSpPr>
        <p:spPr>
          <a:xfrm>
            <a:off x="301925" y="1351508"/>
            <a:ext cx="5865963" cy="3600986"/>
          </a:xfrm>
          <a:prstGeom prst="rect">
            <a:avLst/>
          </a:prstGeom>
          <a:solidFill>
            <a:schemeClr val="bg1"/>
          </a:solidFill>
          <a:ln w="28575">
            <a:solidFill>
              <a:schemeClr val="tx1"/>
            </a:solidFill>
          </a:ln>
        </p:spPr>
        <p:txBody>
          <a:bodyPr wrap="square" rtlCol="0">
            <a:spAutoFit/>
          </a:bodyPr>
          <a:lstStyle/>
          <a:p>
            <a:r>
              <a:rPr lang="en-US" sz="3800" dirty="0">
                <a:latin typeface="HelloTiffany" panose="02000603000000000000" pitchFamily="2" charset="0"/>
                <a:ea typeface="HelloTiffany" panose="02000603000000000000" pitchFamily="2" charset="0"/>
              </a:rPr>
              <a:t>Only 25 countries have ever played at a Rugby World Cup, with ten of those countries having never missed a tournament.</a:t>
            </a:r>
            <a:endParaRPr lang="en-IE" sz="3800" dirty="0">
              <a:latin typeface="HelloTiffany" panose="02000603000000000000" pitchFamily="2" charset="0"/>
              <a:ea typeface="HelloTiffany" panose="02000603000000000000" pitchFamily="2" charset="0"/>
            </a:endParaRPr>
          </a:p>
        </p:txBody>
      </p:sp>
    </p:spTree>
    <p:extLst>
      <p:ext uri="{BB962C8B-B14F-4D97-AF65-F5344CB8AC3E}">
        <p14:creationId xmlns:p14="http://schemas.microsoft.com/office/powerpoint/2010/main" val="2058609351"/>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prestige"/>
      </p:transition>
    </mc:Choice>
    <mc:Fallback>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9B13A9E8-B6D5-9C93-0F5C-3A381CA37E79}"/>
              </a:ext>
            </a:extLst>
          </p:cNvPr>
          <p:cNvSpPr txBox="1"/>
          <p:nvPr/>
        </p:nvSpPr>
        <p:spPr>
          <a:xfrm>
            <a:off x="6280030" y="6542112"/>
            <a:ext cx="2778608" cy="246221"/>
          </a:xfrm>
          <a:prstGeom prst="rect">
            <a:avLst/>
          </a:prstGeom>
          <a:solidFill>
            <a:schemeClr val="bg1"/>
          </a:solidFill>
          <a:ln w="19050">
            <a:solidFill>
              <a:schemeClr val="tx1"/>
            </a:solidFill>
          </a:ln>
        </p:spPr>
        <p:txBody>
          <a:bodyPr wrap="square" rtlCol="0">
            <a:spAutoFit/>
          </a:bodyPr>
          <a:lstStyle/>
          <a:p>
            <a:pPr algn="ctr"/>
            <a:r>
              <a:rPr lang="en-IE" sz="1000" b="1" dirty="0">
                <a:latin typeface="Sassoon" panose="02000503040000090004" pitchFamily="2" charset="0"/>
              </a:rPr>
              <a:t>© Seomra Ranga 2023 www.seomraranga.com</a:t>
            </a:r>
          </a:p>
        </p:txBody>
      </p:sp>
      <p:pic>
        <p:nvPicPr>
          <p:cNvPr id="5" name="Picture 4">
            <a:extLst>
              <a:ext uri="{FF2B5EF4-FFF2-40B4-BE49-F238E27FC236}">
                <a16:creationId xmlns:a16="http://schemas.microsoft.com/office/drawing/2014/main" id="{F6EFEBA7-9704-A5E5-CD88-C0F9E7CF0BA2}"/>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85362" y="6483533"/>
            <a:ext cx="1219200" cy="304800"/>
          </a:xfrm>
          <a:prstGeom prst="rect">
            <a:avLst/>
          </a:prstGeom>
          <a:solidFill>
            <a:schemeClr val="bg1"/>
          </a:solidFill>
          <a:ln w="19050">
            <a:solidFill>
              <a:schemeClr val="tx1"/>
            </a:solidFill>
          </a:ln>
        </p:spPr>
      </p:pic>
      <p:sp>
        <p:nvSpPr>
          <p:cNvPr id="6" name="TextBox 5">
            <a:extLst>
              <a:ext uri="{FF2B5EF4-FFF2-40B4-BE49-F238E27FC236}">
                <a16:creationId xmlns:a16="http://schemas.microsoft.com/office/drawing/2014/main" id="{9D37485A-E2D2-3879-E10B-FDB8DE72EB34}"/>
              </a:ext>
            </a:extLst>
          </p:cNvPr>
          <p:cNvSpPr txBox="1"/>
          <p:nvPr/>
        </p:nvSpPr>
        <p:spPr>
          <a:xfrm>
            <a:off x="1362697" y="130052"/>
            <a:ext cx="6418605" cy="769441"/>
          </a:xfrm>
          <a:prstGeom prst="rect">
            <a:avLst/>
          </a:prstGeom>
          <a:noFill/>
        </p:spPr>
        <p:txBody>
          <a:bodyPr wrap="square" rtlCol="0">
            <a:spAutoFit/>
          </a:bodyPr>
          <a:lstStyle/>
          <a:p>
            <a:r>
              <a:rPr lang="en-IE" sz="4400" b="1" dirty="0">
                <a:ln w="19050">
                  <a:solidFill>
                    <a:schemeClr val="tx1"/>
                  </a:solidFill>
                </a:ln>
                <a:solidFill>
                  <a:schemeClr val="bg1"/>
                </a:solidFill>
                <a:latin typeface="HelloFun" panose="02000603000000000000" pitchFamily="2" charset="0"/>
                <a:ea typeface="HelloFun" panose="02000603000000000000" pitchFamily="2" charset="0"/>
              </a:rPr>
              <a:t>Rugby World Cup Factfile</a:t>
            </a:r>
          </a:p>
        </p:txBody>
      </p:sp>
      <p:sp>
        <p:nvSpPr>
          <p:cNvPr id="7" name="TextBox 6">
            <a:extLst>
              <a:ext uri="{FF2B5EF4-FFF2-40B4-BE49-F238E27FC236}">
                <a16:creationId xmlns:a16="http://schemas.microsoft.com/office/drawing/2014/main" id="{D1FCC515-1465-D701-0895-1CA4DED542CD}"/>
              </a:ext>
            </a:extLst>
          </p:cNvPr>
          <p:cNvSpPr txBox="1"/>
          <p:nvPr/>
        </p:nvSpPr>
        <p:spPr>
          <a:xfrm>
            <a:off x="301925" y="1351508"/>
            <a:ext cx="5865963" cy="4185761"/>
          </a:xfrm>
          <a:prstGeom prst="rect">
            <a:avLst/>
          </a:prstGeom>
          <a:solidFill>
            <a:schemeClr val="bg1"/>
          </a:solidFill>
          <a:ln w="28575">
            <a:solidFill>
              <a:schemeClr val="tx1"/>
            </a:solidFill>
          </a:ln>
        </p:spPr>
        <p:txBody>
          <a:bodyPr wrap="square" rtlCol="0">
            <a:spAutoFit/>
          </a:bodyPr>
          <a:lstStyle/>
          <a:p>
            <a:r>
              <a:rPr lang="en-US" sz="3800" dirty="0">
                <a:latin typeface="HelloTiffany" panose="02000603000000000000" pitchFamily="2" charset="0"/>
                <a:ea typeface="HelloTiffany" panose="02000603000000000000" pitchFamily="2" charset="0"/>
              </a:rPr>
              <a:t>The record for the most points scored in a single game at a Rugby World Cup is held by New Zealand who scored 145 points against Japan in the 1995 tournament.</a:t>
            </a:r>
            <a:endParaRPr lang="en-IE" sz="3800" dirty="0">
              <a:latin typeface="HelloTiffany" panose="02000603000000000000" pitchFamily="2" charset="0"/>
              <a:ea typeface="HelloTiffany" panose="02000603000000000000" pitchFamily="2" charset="0"/>
            </a:endParaRPr>
          </a:p>
        </p:txBody>
      </p:sp>
    </p:spTree>
    <p:extLst>
      <p:ext uri="{BB962C8B-B14F-4D97-AF65-F5344CB8AC3E}">
        <p14:creationId xmlns:p14="http://schemas.microsoft.com/office/powerpoint/2010/main" val="315313396"/>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prestige"/>
      </p:transition>
    </mc:Choice>
    <mc:Fallback>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9B13A9E8-B6D5-9C93-0F5C-3A381CA37E79}"/>
              </a:ext>
            </a:extLst>
          </p:cNvPr>
          <p:cNvSpPr txBox="1"/>
          <p:nvPr/>
        </p:nvSpPr>
        <p:spPr>
          <a:xfrm>
            <a:off x="6280030" y="6542112"/>
            <a:ext cx="2778608" cy="246221"/>
          </a:xfrm>
          <a:prstGeom prst="rect">
            <a:avLst/>
          </a:prstGeom>
          <a:solidFill>
            <a:schemeClr val="bg1"/>
          </a:solidFill>
          <a:ln w="19050">
            <a:solidFill>
              <a:schemeClr val="tx1"/>
            </a:solidFill>
          </a:ln>
        </p:spPr>
        <p:txBody>
          <a:bodyPr wrap="square" rtlCol="0">
            <a:spAutoFit/>
          </a:bodyPr>
          <a:lstStyle/>
          <a:p>
            <a:pPr algn="ctr"/>
            <a:r>
              <a:rPr lang="en-IE" sz="1000" b="1" dirty="0">
                <a:latin typeface="Sassoon" panose="02000503040000090004" pitchFamily="2" charset="0"/>
              </a:rPr>
              <a:t>© Seomra Ranga 2023 www.seomraranga.com</a:t>
            </a:r>
          </a:p>
        </p:txBody>
      </p:sp>
      <p:pic>
        <p:nvPicPr>
          <p:cNvPr id="5" name="Picture 4">
            <a:extLst>
              <a:ext uri="{FF2B5EF4-FFF2-40B4-BE49-F238E27FC236}">
                <a16:creationId xmlns:a16="http://schemas.microsoft.com/office/drawing/2014/main" id="{F6EFEBA7-9704-A5E5-CD88-C0F9E7CF0BA2}"/>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85362" y="6483533"/>
            <a:ext cx="1219200" cy="304800"/>
          </a:xfrm>
          <a:prstGeom prst="rect">
            <a:avLst/>
          </a:prstGeom>
          <a:solidFill>
            <a:schemeClr val="bg1"/>
          </a:solidFill>
          <a:ln w="19050">
            <a:solidFill>
              <a:schemeClr val="tx1"/>
            </a:solidFill>
          </a:ln>
        </p:spPr>
      </p:pic>
      <p:sp>
        <p:nvSpPr>
          <p:cNvPr id="6" name="TextBox 5">
            <a:extLst>
              <a:ext uri="{FF2B5EF4-FFF2-40B4-BE49-F238E27FC236}">
                <a16:creationId xmlns:a16="http://schemas.microsoft.com/office/drawing/2014/main" id="{9D37485A-E2D2-3879-E10B-FDB8DE72EB34}"/>
              </a:ext>
            </a:extLst>
          </p:cNvPr>
          <p:cNvSpPr txBox="1"/>
          <p:nvPr/>
        </p:nvSpPr>
        <p:spPr>
          <a:xfrm>
            <a:off x="1362697" y="130052"/>
            <a:ext cx="6418605" cy="769441"/>
          </a:xfrm>
          <a:prstGeom prst="rect">
            <a:avLst/>
          </a:prstGeom>
          <a:noFill/>
        </p:spPr>
        <p:txBody>
          <a:bodyPr wrap="square" rtlCol="0">
            <a:spAutoFit/>
          </a:bodyPr>
          <a:lstStyle/>
          <a:p>
            <a:r>
              <a:rPr lang="en-IE" sz="4400" b="1" dirty="0">
                <a:ln w="19050">
                  <a:solidFill>
                    <a:schemeClr val="tx1"/>
                  </a:solidFill>
                </a:ln>
                <a:solidFill>
                  <a:schemeClr val="bg1"/>
                </a:solidFill>
                <a:latin typeface="HelloFun" panose="02000603000000000000" pitchFamily="2" charset="0"/>
                <a:ea typeface="HelloFun" panose="02000603000000000000" pitchFamily="2" charset="0"/>
              </a:rPr>
              <a:t>Rugby World Cup Factfile</a:t>
            </a:r>
          </a:p>
        </p:txBody>
      </p:sp>
      <p:sp>
        <p:nvSpPr>
          <p:cNvPr id="7" name="TextBox 6">
            <a:extLst>
              <a:ext uri="{FF2B5EF4-FFF2-40B4-BE49-F238E27FC236}">
                <a16:creationId xmlns:a16="http://schemas.microsoft.com/office/drawing/2014/main" id="{D1FCC515-1465-D701-0895-1CA4DED542CD}"/>
              </a:ext>
            </a:extLst>
          </p:cNvPr>
          <p:cNvSpPr txBox="1"/>
          <p:nvPr/>
        </p:nvSpPr>
        <p:spPr>
          <a:xfrm>
            <a:off x="276045" y="1215096"/>
            <a:ext cx="5865963" cy="4832092"/>
          </a:xfrm>
          <a:prstGeom prst="rect">
            <a:avLst/>
          </a:prstGeom>
          <a:solidFill>
            <a:schemeClr val="bg1"/>
          </a:solidFill>
          <a:ln w="28575">
            <a:solidFill>
              <a:schemeClr val="tx1"/>
            </a:solidFill>
          </a:ln>
        </p:spPr>
        <p:txBody>
          <a:bodyPr wrap="square" rtlCol="0">
            <a:spAutoFit/>
          </a:bodyPr>
          <a:lstStyle/>
          <a:p>
            <a:r>
              <a:rPr lang="en-IE" sz="4400" dirty="0">
                <a:latin typeface="HelloTiffany" panose="02000603000000000000" pitchFamily="2" charset="0"/>
                <a:ea typeface="HelloTiffany" panose="02000603000000000000" pitchFamily="2" charset="0"/>
              </a:rPr>
              <a:t>The first Rugby World Cup was held in Australia and New Zealand in 1987. The winner of the tournament was New Zealand.</a:t>
            </a:r>
          </a:p>
        </p:txBody>
      </p:sp>
    </p:spTree>
    <p:extLst>
      <p:ext uri="{BB962C8B-B14F-4D97-AF65-F5344CB8AC3E}">
        <p14:creationId xmlns:p14="http://schemas.microsoft.com/office/powerpoint/2010/main" val="901334916"/>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prestige"/>
      </p:transition>
    </mc:Choice>
    <mc:Fallback>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9B13A9E8-B6D5-9C93-0F5C-3A381CA37E79}"/>
              </a:ext>
            </a:extLst>
          </p:cNvPr>
          <p:cNvSpPr txBox="1"/>
          <p:nvPr/>
        </p:nvSpPr>
        <p:spPr>
          <a:xfrm>
            <a:off x="6280030" y="6542112"/>
            <a:ext cx="2778608" cy="246221"/>
          </a:xfrm>
          <a:prstGeom prst="rect">
            <a:avLst/>
          </a:prstGeom>
          <a:solidFill>
            <a:schemeClr val="bg1"/>
          </a:solidFill>
          <a:ln w="19050">
            <a:solidFill>
              <a:schemeClr val="tx1"/>
            </a:solidFill>
          </a:ln>
        </p:spPr>
        <p:txBody>
          <a:bodyPr wrap="square" rtlCol="0">
            <a:spAutoFit/>
          </a:bodyPr>
          <a:lstStyle/>
          <a:p>
            <a:pPr algn="ctr"/>
            <a:r>
              <a:rPr lang="en-IE" sz="1000" b="1" dirty="0">
                <a:latin typeface="Sassoon" panose="02000503040000090004" pitchFamily="2" charset="0"/>
              </a:rPr>
              <a:t>© Seomra Ranga 2023 www.seomraranga.com</a:t>
            </a:r>
          </a:p>
        </p:txBody>
      </p:sp>
      <p:pic>
        <p:nvPicPr>
          <p:cNvPr id="5" name="Picture 4">
            <a:extLst>
              <a:ext uri="{FF2B5EF4-FFF2-40B4-BE49-F238E27FC236}">
                <a16:creationId xmlns:a16="http://schemas.microsoft.com/office/drawing/2014/main" id="{F6EFEBA7-9704-A5E5-CD88-C0F9E7CF0BA2}"/>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85362" y="6483533"/>
            <a:ext cx="1219200" cy="304800"/>
          </a:xfrm>
          <a:prstGeom prst="rect">
            <a:avLst/>
          </a:prstGeom>
          <a:solidFill>
            <a:schemeClr val="bg1"/>
          </a:solidFill>
          <a:ln w="19050">
            <a:solidFill>
              <a:schemeClr val="tx1"/>
            </a:solidFill>
          </a:ln>
        </p:spPr>
      </p:pic>
      <p:sp>
        <p:nvSpPr>
          <p:cNvPr id="6" name="TextBox 5">
            <a:extLst>
              <a:ext uri="{FF2B5EF4-FFF2-40B4-BE49-F238E27FC236}">
                <a16:creationId xmlns:a16="http://schemas.microsoft.com/office/drawing/2014/main" id="{9D37485A-E2D2-3879-E10B-FDB8DE72EB34}"/>
              </a:ext>
            </a:extLst>
          </p:cNvPr>
          <p:cNvSpPr txBox="1"/>
          <p:nvPr/>
        </p:nvSpPr>
        <p:spPr>
          <a:xfrm>
            <a:off x="1362697" y="130052"/>
            <a:ext cx="6418605" cy="769441"/>
          </a:xfrm>
          <a:prstGeom prst="rect">
            <a:avLst/>
          </a:prstGeom>
          <a:noFill/>
        </p:spPr>
        <p:txBody>
          <a:bodyPr wrap="square" rtlCol="0">
            <a:spAutoFit/>
          </a:bodyPr>
          <a:lstStyle/>
          <a:p>
            <a:r>
              <a:rPr lang="en-IE" sz="4400" b="1" dirty="0">
                <a:ln w="19050">
                  <a:solidFill>
                    <a:schemeClr val="tx1"/>
                  </a:solidFill>
                </a:ln>
                <a:solidFill>
                  <a:schemeClr val="bg1"/>
                </a:solidFill>
                <a:latin typeface="HelloFun" panose="02000603000000000000" pitchFamily="2" charset="0"/>
                <a:ea typeface="HelloFun" panose="02000603000000000000" pitchFamily="2" charset="0"/>
              </a:rPr>
              <a:t>Rugby World Cup Factfile</a:t>
            </a:r>
          </a:p>
        </p:txBody>
      </p:sp>
      <p:sp>
        <p:nvSpPr>
          <p:cNvPr id="7" name="TextBox 6">
            <a:extLst>
              <a:ext uri="{FF2B5EF4-FFF2-40B4-BE49-F238E27FC236}">
                <a16:creationId xmlns:a16="http://schemas.microsoft.com/office/drawing/2014/main" id="{D1FCC515-1465-D701-0895-1CA4DED542CD}"/>
              </a:ext>
            </a:extLst>
          </p:cNvPr>
          <p:cNvSpPr txBox="1"/>
          <p:nvPr/>
        </p:nvSpPr>
        <p:spPr>
          <a:xfrm>
            <a:off x="301925" y="1351508"/>
            <a:ext cx="5865963" cy="4185761"/>
          </a:xfrm>
          <a:prstGeom prst="rect">
            <a:avLst/>
          </a:prstGeom>
          <a:solidFill>
            <a:schemeClr val="bg1"/>
          </a:solidFill>
          <a:ln w="28575">
            <a:solidFill>
              <a:schemeClr val="tx1"/>
            </a:solidFill>
          </a:ln>
        </p:spPr>
        <p:txBody>
          <a:bodyPr wrap="square" rtlCol="0">
            <a:spAutoFit/>
          </a:bodyPr>
          <a:lstStyle/>
          <a:p>
            <a:r>
              <a:rPr lang="en-US" sz="3800" dirty="0">
                <a:latin typeface="HelloTiffany" panose="02000603000000000000" pitchFamily="2" charset="0"/>
                <a:ea typeface="HelloTiffany" panose="02000603000000000000" pitchFamily="2" charset="0"/>
              </a:rPr>
              <a:t>English player Jonny Wilkinson holds the record for the most points scored at Rugby World Cups by scoring 277 points during his World Cup appearances.</a:t>
            </a:r>
            <a:endParaRPr lang="en-IE" sz="3800" dirty="0">
              <a:latin typeface="HelloTiffany" panose="02000603000000000000" pitchFamily="2" charset="0"/>
              <a:ea typeface="HelloTiffany" panose="02000603000000000000" pitchFamily="2" charset="0"/>
            </a:endParaRPr>
          </a:p>
        </p:txBody>
      </p:sp>
    </p:spTree>
    <p:extLst>
      <p:ext uri="{BB962C8B-B14F-4D97-AF65-F5344CB8AC3E}">
        <p14:creationId xmlns:p14="http://schemas.microsoft.com/office/powerpoint/2010/main" val="763497229"/>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prestige"/>
      </p:transition>
    </mc:Choice>
    <mc:Fallback>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9B13A9E8-B6D5-9C93-0F5C-3A381CA37E79}"/>
              </a:ext>
            </a:extLst>
          </p:cNvPr>
          <p:cNvSpPr txBox="1"/>
          <p:nvPr/>
        </p:nvSpPr>
        <p:spPr>
          <a:xfrm>
            <a:off x="6280030" y="6542112"/>
            <a:ext cx="2778608" cy="246221"/>
          </a:xfrm>
          <a:prstGeom prst="rect">
            <a:avLst/>
          </a:prstGeom>
          <a:solidFill>
            <a:schemeClr val="bg1"/>
          </a:solidFill>
          <a:ln w="19050">
            <a:solidFill>
              <a:schemeClr val="tx1"/>
            </a:solidFill>
          </a:ln>
        </p:spPr>
        <p:txBody>
          <a:bodyPr wrap="square" rtlCol="0">
            <a:spAutoFit/>
          </a:bodyPr>
          <a:lstStyle/>
          <a:p>
            <a:pPr algn="ctr"/>
            <a:r>
              <a:rPr lang="en-IE" sz="1000" b="1" dirty="0">
                <a:latin typeface="Sassoon" panose="02000503040000090004" pitchFamily="2" charset="0"/>
              </a:rPr>
              <a:t>© Seomra Ranga 2023 www.seomraranga.com</a:t>
            </a:r>
          </a:p>
        </p:txBody>
      </p:sp>
      <p:pic>
        <p:nvPicPr>
          <p:cNvPr id="5" name="Picture 4">
            <a:extLst>
              <a:ext uri="{FF2B5EF4-FFF2-40B4-BE49-F238E27FC236}">
                <a16:creationId xmlns:a16="http://schemas.microsoft.com/office/drawing/2014/main" id="{F6EFEBA7-9704-A5E5-CD88-C0F9E7CF0BA2}"/>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85362" y="6483533"/>
            <a:ext cx="1219200" cy="304800"/>
          </a:xfrm>
          <a:prstGeom prst="rect">
            <a:avLst/>
          </a:prstGeom>
          <a:solidFill>
            <a:schemeClr val="bg1"/>
          </a:solidFill>
          <a:ln w="19050">
            <a:solidFill>
              <a:schemeClr val="tx1"/>
            </a:solidFill>
          </a:ln>
        </p:spPr>
      </p:pic>
      <p:sp>
        <p:nvSpPr>
          <p:cNvPr id="6" name="TextBox 5">
            <a:extLst>
              <a:ext uri="{FF2B5EF4-FFF2-40B4-BE49-F238E27FC236}">
                <a16:creationId xmlns:a16="http://schemas.microsoft.com/office/drawing/2014/main" id="{9D37485A-E2D2-3879-E10B-FDB8DE72EB34}"/>
              </a:ext>
            </a:extLst>
          </p:cNvPr>
          <p:cNvSpPr txBox="1"/>
          <p:nvPr/>
        </p:nvSpPr>
        <p:spPr>
          <a:xfrm>
            <a:off x="1362697" y="130052"/>
            <a:ext cx="6418605" cy="769441"/>
          </a:xfrm>
          <a:prstGeom prst="rect">
            <a:avLst/>
          </a:prstGeom>
          <a:noFill/>
        </p:spPr>
        <p:txBody>
          <a:bodyPr wrap="square" rtlCol="0">
            <a:spAutoFit/>
          </a:bodyPr>
          <a:lstStyle/>
          <a:p>
            <a:r>
              <a:rPr lang="en-IE" sz="4400" b="1" dirty="0">
                <a:ln w="19050">
                  <a:solidFill>
                    <a:schemeClr val="tx1"/>
                  </a:solidFill>
                </a:ln>
                <a:solidFill>
                  <a:schemeClr val="bg1"/>
                </a:solidFill>
                <a:latin typeface="HelloFun" panose="02000603000000000000" pitchFamily="2" charset="0"/>
                <a:ea typeface="HelloFun" panose="02000603000000000000" pitchFamily="2" charset="0"/>
              </a:rPr>
              <a:t>Rugby World Cup Factfile</a:t>
            </a:r>
          </a:p>
        </p:txBody>
      </p:sp>
      <p:sp>
        <p:nvSpPr>
          <p:cNvPr id="7" name="TextBox 6">
            <a:extLst>
              <a:ext uri="{FF2B5EF4-FFF2-40B4-BE49-F238E27FC236}">
                <a16:creationId xmlns:a16="http://schemas.microsoft.com/office/drawing/2014/main" id="{D1FCC515-1465-D701-0895-1CA4DED542CD}"/>
              </a:ext>
            </a:extLst>
          </p:cNvPr>
          <p:cNvSpPr txBox="1"/>
          <p:nvPr/>
        </p:nvSpPr>
        <p:spPr>
          <a:xfrm>
            <a:off x="301925" y="1351508"/>
            <a:ext cx="5865963" cy="4185761"/>
          </a:xfrm>
          <a:prstGeom prst="rect">
            <a:avLst/>
          </a:prstGeom>
          <a:solidFill>
            <a:schemeClr val="bg1"/>
          </a:solidFill>
          <a:ln w="28575">
            <a:solidFill>
              <a:schemeClr val="tx1"/>
            </a:solidFill>
          </a:ln>
        </p:spPr>
        <p:txBody>
          <a:bodyPr wrap="square" rtlCol="0">
            <a:spAutoFit/>
          </a:bodyPr>
          <a:lstStyle/>
          <a:p>
            <a:r>
              <a:rPr lang="en-US" sz="3800" dirty="0">
                <a:latin typeface="HelloTiffany" panose="02000603000000000000" pitchFamily="2" charset="0"/>
                <a:ea typeface="HelloTiffany" panose="02000603000000000000" pitchFamily="2" charset="0"/>
              </a:rPr>
              <a:t>Typhoon Hagibis forced the cancellation of three pool matches in the last Rugby World Cup in 2019 in Japan, meaning 45 matches were played instead of 48.</a:t>
            </a:r>
            <a:endParaRPr lang="en-IE" sz="3800" dirty="0">
              <a:latin typeface="HelloTiffany" panose="02000603000000000000" pitchFamily="2" charset="0"/>
              <a:ea typeface="HelloTiffany" panose="02000603000000000000" pitchFamily="2" charset="0"/>
            </a:endParaRPr>
          </a:p>
        </p:txBody>
      </p:sp>
    </p:spTree>
    <p:extLst>
      <p:ext uri="{BB962C8B-B14F-4D97-AF65-F5344CB8AC3E}">
        <p14:creationId xmlns:p14="http://schemas.microsoft.com/office/powerpoint/2010/main" val="509040439"/>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prestige"/>
      </p:transition>
    </mc:Choice>
    <mc:Fallback>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9B13A9E8-B6D5-9C93-0F5C-3A381CA37E79}"/>
              </a:ext>
            </a:extLst>
          </p:cNvPr>
          <p:cNvSpPr txBox="1"/>
          <p:nvPr/>
        </p:nvSpPr>
        <p:spPr>
          <a:xfrm>
            <a:off x="6280030" y="6542112"/>
            <a:ext cx="2778608" cy="246221"/>
          </a:xfrm>
          <a:prstGeom prst="rect">
            <a:avLst/>
          </a:prstGeom>
          <a:solidFill>
            <a:schemeClr val="bg1"/>
          </a:solidFill>
          <a:ln w="19050">
            <a:solidFill>
              <a:schemeClr val="tx1"/>
            </a:solidFill>
          </a:ln>
        </p:spPr>
        <p:txBody>
          <a:bodyPr wrap="square" rtlCol="0">
            <a:spAutoFit/>
          </a:bodyPr>
          <a:lstStyle/>
          <a:p>
            <a:pPr algn="ctr"/>
            <a:r>
              <a:rPr lang="en-IE" sz="1000" b="1" dirty="0">
                <a:latin typeface="Sassoon" panose="02000503040000090004" pitchFamily="2" charset="0"/>
              </a:rPr>
              <a:t>© Seomra Ranga 2023 www.seomraranga.com</a:t>
            </a:r>
          </a:p>
        </p:txBody>
      </p:sp>
      <p:pic>
        <p:nvPicPr>
          <p:cNvPr id="5" name="Picture 4">
            <a:extLst>
              <a:ext uri="{FF2B5EF4-FFF2-40B4-BE49-F238E27FC236}">
                <a16:creationId xmlns:a16="http://schemas.microsoft.com/office/drawing/2014/main" id="{F6EFEBA7-9704-A5E5-CD88-C0F9E7CF0BA2}"/>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85362" y="6483533"/>
            <a:ext cx="1219200" cy="304800"/>
          </a:xfrm>
          <a:prstGeom prst="rect">
            <a:avLst/>
          </a:prstGeom>
          <a:solidFill>
            <a:schemeClr val="bg1"/>
          </a:solidFill>
          <a:ln w="19050">
            <a:solidFill>
              <a:schemeClr val="tx1"/>
            </a:solidFill>
          </a:ln>
        </p:spPr>
      </p:pic>
      <p:sp>
        <p:nvSpPr>
          <p:cNvPr id="6" name="TextBox 5">
            <a:extLst>
              <a:ext uri="{FF2B5EF4-FFF2-40B4-BE49-F238E27FC236}">
                <a16:creationId xmlns:a16="http://schemas.microsoft.com/office/drawing/2014/main" id="{9D37485A-E2D2-3879-E10B-FDB8DE72EB34}"/>
              </a:ext>
            </a:extLst>
          </p:cNvPr>
          <p:cNvSpPr txBox="1"/>
          <p:nvPr/>
        </p:nvSpPr>
        <p:spPr>
          <a:xfrm>
            <a:off x="1362697" y="130052"/>
            <a:ext cx="6418605" cy="769441"/>
          </a:xfrm>
          <a:prstGeom prst="rect">
            <a:avLst/>
          </a:prstGeom>
          <a:noFill/>
        </p:spPr>
        <p:txBody>
          <a:bodyPr wrap="square" rtlCol="0">
            <a:spAutoFit/>
          </a:bodyPr>
          <a:lstStyle/>
          <a:p>
            <a:r>
              <a:rPr lang="en-IE" sz="4400" b="1" dirty="0">
                <a:ln w="19050">
                  <a:solidFill>
                    <a:schemeClr val="tx1"/>
                  </a:solidFill>
                </a:ln>
                <a:solidFill>
                  <a:schemeClr val="bg1"/>
                </a:solidFill>
                <a:latin typeface="HelloFun" panose="02000603000000000000" pitchFamily="2" charset="0"/>
                <a:ea typeface="HelloFun" panose="02000603000000000000" pitchFamily="2" charset="0"/>
              </a:rPr>
              <a:t>Rugby World Cup Factfile</a:t>
            </a:r>
          </a:p>
        </p:txBody>
      </p:sp>
      <p:sp>
        <p:nvSpPr>
          <p:cNvPr id="7" name="TextBox 6">
            <a:extLst>
              <a:ext uri="{FF2B5EF4-FFF2-40B4-BE49-F238E27FC236}">
                <a16:creationId xmlns:a16="http://schemas.microsoft.com/office/drawing/2014/main" id="{D1FCC515-1465-D701-0895-1CA4DED542CD}"/>
              </a:ext>
            </a:extLst>
          </p:cNvPr>
          <p:cNvSpPr txBox="1"/>
          <p:nvPr/>
        </p:nvSpPr>
        <p:spPr>
          <a:xfrm>
            <a:off x="250167" y="1610301"/>
            <a:ext cx="5865963" cy="3477875"/>
          </a:xfrm>
          <a:prstGeom prst="rect">
            <a:avLst/>
          </a:prstGeom>
          <a:solidFill>
            <a:schemeClr val="bg1"/>
          </a:solidFill>
          <a:ln w="28575">
            <a:solidFill>
              <a:schemeClr val="tx1"/>
            </a:solidFill>
          </a:ln>
        </p:spPr>
        <p:txBody>
          <a:bodyPr wrap="square" rtlCol="0">
            <a:spAutoFit/>
          </a:bodyPr>
          <a:lstStyle/>
          <a:p>
            <a:r>
              <a:rPr lang="en-US" sz="4400" dirty="0">
                <a:latin typeface="HelloTiffany" panose="02000603000000000000" pitchFamily="2" charset="0"/>
                <a:ea typeface="HelloTiffany" panose="02000603000000000000" pitchFamily="2" charset="0"/>
              </a:rPr>
              <a:t>Russia is currently suspended from World Rugby due to the invasion of Ukraine.</a:t>
            </a:r>
            <a:endParaRPr lang="en-IE" sz="4400" dirty="0">
              <a:latin typeface="HelloTiffany" panose="02000603000000000000" pitchFamily="2" charset="0"/>
              <a:ea typeface="HelloTiffany" panose="02000603000000000000" pitchFamily="2" charset="0"/>
            </a:endParaRPr>
          </a:p>
        </p:txBody>
      </p:sp>
    </p:spTree>
    <p:extLst>
      <p:ext uri="{BB962C8B-B14F-4D97-AF65-F5344CB8AC3E}">
        <p14:creationId xmlns:p14="http://schemas.microsoft.com/office/powerpoint/2010/main" val="3052229845"/>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prestige"/>
      </p:transition>
    </mc:Choice>
    <mc:Fallback>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9B13A9E8-B6D5-9C93-0F5C-3A381CA37E79}"/>
              </a:ext>
            </a:extLst>
          </p:cNvPr>
          <p:cNvSpPr txBox="1"/>
          <p:nvPr/>
        </p:nvSpPr>
        <p:spPr>
          <a:xfrm>
            <a:off x="6280030" y="6542112"/>
            <a:ext cx="2778608" cy="246221"/>
          </a:xfrm>
          <a:prstGeom prst="rect">
            <a:avLst/>
          </a:prstGeom>
          <a:solidFill>
            <a:schemeClr val="bg1"/>
          </a:solidFill>
          <a:ln w="19050">
            <a:solidFill>
              <a:schemeClr val="tx1"/>
            </a:solidFill>
          </a:ln>
        </p:spPr>
        <p:txBody>
          <a:bodyPr wrap="square" rtlCol="0">
            <a:spAutoFit/>
          </a:bodyPr>
          <a:lstStyle/>
          <a:p>
            <a:pPr algn="ctr"/>
            <a:r>
              <a:rPr lang="en-IE" sz="1000" b="1" dirty="0">
                <a:latin typeface="Sassoon" panose="02000503040000090004" pitchFamily="2" charset="0"/>
              </a:rPr>
              <a:t>© Seomra Ranga 2023 www.seomraranga.com</a:t>
            </a:r>
          </a:p>
        </p:txBody>
      </p:sp>
      <p:pic>
        <p:nvPicPr>
          <p:cNvPr id="5" name="Picture 4">
            <a:extLst>
              <a:ext uri="{FF2B5EF4-FFF2-40B4-BE49-F238E27FC236}">
                <a16:creationId xmlns:a16="http://schemas.microsoft.com/office/drawing/2014/main" id="{F6EFEBA7-9704-A5E5-CD88-C0F9E7CF0BA2}"/>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85362" y="6483533"/>
            <a:ext cx="1219200" cy="304800"/>
          </a:xfrm>
          <a:prstGeom prst="rect">
            <a:avLst/>
          </a:prstGeom>
          <a:solidFill>
            <a:schemeClr val="bg1"/>
          </a:solidFill>
          <a:ln w="19050">
            <a:solidFill>
              <a:schemeClr val="tx1"/>
            </a:solidFill>
          </a:ln>
        </p:spPr>
      </p:pic>
      <p:sp>
        <p:nvSpPr>
          <p:cNvPr id="6" name="TextBox 5">
            <a:extLst>
              <a:ext uri="{FF2B5EF4-FFF2-40B4-BE49-F238E27FC236}">
                <a16:creationId xmlns:a16="http://schemas.microsoft.com/office/drawing/2014/main" id="{9D37485A-E2D2-3879-E10B-FDB8DE72EB34}"/>
              </a:ext>
            </a:extLst>
          </p:cNvPr>
          <p:cNvSpPr txBox="1"/>
          <p:nvPr/>
        </p:nvSpPr>
        <p:spPr>
          <a:xfrm>
            <a:off x="1362697" y="130052"/>
            <a:ext cx="6418605" cy="769441"/>
          </a:xfrm>
          <a:prstGeom prst="rect">
            <a:avLst/>
          </a:prstGeom>
          <a:noFill/>
        </p:spPr>
        <p:txBody>
          <a:bodyPr wrap="square" rtlCol="0">
            <a:spAutoFit/>
          </a:bodyPr>
          <a:lstStyle/>
          <a:p>
            <a:r>
              <a:rPr lang="en-IE" sz="4400" b="1" dirty="0">
                <a:ln w="19050">
                  <a:solidFill>
                    <a:schemeClr val="tx1"/>
                  </a:solidFill>
                </a:ln>
                <a:solidFill>
                  <a:schemeClr val="bg1"/>
                </a:solidFill>
                <a:latin typeface="HelloFun" panose="02000603000000000000" pitchFamily="2" charset="0"/>
                <a:ea typeface="HelloFun" panose="02000603000000000000" pitchFamily="2" charset="0"/>
              </a:rPr>
              <a:t>Rugby World Cup Factfile</a:t>
            </a:r>
          </a:p>
        </p:txBody>
      </p:sp>
      <p:sp>
        <p:nvSpPr>
          <p:cNvPr id="7" name="TextBox 6">
            <a:extLst>
              <a:ext uri="{FF2B5EF4-FFF2-40B4-BE49-F238E27FC236}">
                <a16:creationId xmlns:a16="http://schemas.microsoft.com/office/drawing/2014/main" id="{D1FCC515-1465-D701-0895-1CA4DED542CD}"/>
              </a:ext>
            </a:extLst>
          </p:cNvPr>
          <p:cNvSpPr txBox="1"/>
          <p:nvPr/>
        </p:nvSpPr>
        <p:spPr>
          <a:xfrm>
            <a:off x="250167" y="1610301"/>
            <a:ext cx="6418605" cy="769441"/>
          </a:xfrm>
          <a:prstGeom prst="rect">
            <a:avLst/>
          </a:prstGeom>
          <a:solidFill>
            <a:schemeClr val="bg1"/>
          </a:solidFill>
          <a:ln w="28575">
            <a:solidFill>
              <a:schemeClr val="tx1"/>
            </a:solidFill>
          </a:ln>
        </p:spPr>
        <p:txBody>
          <a:bodyPr wrap="square" rtlCol="0">
            <a:spAutoFit/>
          </a:bodyPr>
          <a:lstStyle/>
          <a:p>
            <a:r>
              <a:rPr lang="en-US" sz="4400" dirty="0">
                <a:latin typeface="HelloTiffany" panose="02000603000000000000" pitchFamily="2" charset="0"/>
                <a:ea typeface="HelloTiffany" panose="02000603000000000000" pitchFamily="2" charset="0"/>
              </a:rPr>
              <a:t>2023 Rugby World Cup:</a:t>
            </a:r>
          </a:p>
        </p:txBody>
      </p:sp>
      <p:sp>
        <p:nvSpPr>
          <p:cNvPr id="2" name="TextBox 1">
            <a:extLst>
              <a:ext uri="{FF2B5EF4-FFF2-40B4-BE49-F238E27FC236}">
                <a16:creationId xmlns:a16="http://schemas.microsoft.com/office/drawing/2014/main" id="{22E754E8-DF7C-350A-8659-8E483F056AF0}"/>
              </a:ext>
            </a:extLst>
          </p:cNvPr>
          <p:cNvSpPr txBox="1"/>
          <p:nvPr/>
        </p:nvSpPr>
        <p:spPr>
          <a:xfrm>
            <a:off x="250167" y="2481569"/>
            <a:ext cx="5865963" cy="2800767"/>
          </a:xfrm>
          <a:prstGeom prst="rect">
            <a:avLst/>
          </a:prstGeom>
          <a:solidFill>
            <a:schemeClr val="bg1"/>
          </a:solidFill>
          <a:ln w="28575">
            <a:solidFill>
              <a:schemeClr val="tx1"/>
            </a:solidFill>
          </a:ln>
        </p:spPr>
        <p:txBody>
          <a:bodyPr wrap="square" rtlCol="0">
            <a:spAutoFit/>
          </a:bodyPr>
          <a:lstStyle/>
          <a:p>
            <a:pPr marL="571500" indent="-571500">
              <a:buFont typeface="Arial" panose="020B0604020202020204" pitchFamily="34" charset="0"/>
              <a:buChar char="•"/>
            </a:pPr>
            <a:r>
              <a:rPr lang="en-US" sz="4400" dirty="0">
                <a:latin typeface="HelloTiffany" panose="02000603000000000000" pitchFamily="2" charset="0"/>
                <a:ea typeface="HelloTiffany" panose="02000603000000000000" pitchFamily="2" charset="0"/>
              </a:rPr>
              <a:t>20 Countries</a:t>
            </a:r>
          </a:p>
          <a:p>
            <a:pPr marL="571500" indent="-571500">
              <a:buFont typeface="Arial" panose="020B0604020202020204" pitchFamily="34" charset="0"/>
              <a:buChar char="•"/>
            </a:pPr>
            <a:r>
              <a:rPr lang="en-US" sz="4400" dirty="0">
                <a:latin typeface="HelloTiffany" panose="02000603000000000000" pitchFamily="2" charset="0"/>
                <a:ea typeface="HelloTiffany" panose="02000603000000000000" pitchFamily="2" charset="0"/>
              </a:rPr>
              <a:t>48 Games</a:t>
            </a:r>
          </a:p>
          <a:p>
            <a:pPr marL="571500" indent="-571500">
              <a:buFont typeface="Arial" panose="020B0604020202020204" pitchFamily="34" charset="0"/>
              <a:buChar char="•"/>
            </a:pPr>
            <a:r>
              <a:rPr lang="en-US" sz="4400" dirty="0">
                <a:latin typeface="HelloTiffany" panose="02000603000000000000" pitchFamily="2" charset="0"/>
                <a:ea typeface="HelloTiffany" panose="02000603000000000000" pitchFamily="2" charset="0"/>
              </a:rPr>
              <a:t>51 Days</a:t>
            </a:r>
          </a:p>
          <a:p>
            <a:pPr marL="571500" indent="-571500">
              <a:buFont typeface="Arial" panose="020B0604020202020204" pitchFamily="34" charset="0"/>
              <a:buChar char="•"/>
            </a:pPr>
            <a:r>
              <a:rPr lang="en-US" sz="4400" dirty="0">
                <a:latin typeface="HelloTiffany" panose="02000603000000000000" pitchFamily="2" charset="0"/>
                <a:ea typeface="HelloTiffany" panose="02000603000000000000" pitchFamily="2" charset="0"/>
              </a:rPr>
              <a:t>9 Venues</a:t>
            </a:r>
            <a:endParaRPr lang="en-IE" sz="4400" dirty="0">
              <a:latin typeface="HelloTiffany" panose="02000603000000000000" pitchFamily="2" charset="0"/>
              <a:ea typeface="HelloTiffany" panose="02000603000000000000" pitchFamily="2" charset="0"/>
            </a:endParaRPr>
          </a:p>
        </p:txBody>
      </p:sp>
    </p:spTree>
    <p:extLst>
      <p:ext uri="{BB962C8B-B14F-4D97-AF65-F5344CB8AC3E}">
        <p14:creationId xmlns:p14="http://schemas.microsoft.com/office/powerpoint/2010/main" val="665620254"/>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prestige"/>
      </p:transition>
    </mc:Choice>
    <mc:Fallback>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9B13A9E8-B6D5-9C93-0F5C-3A381CA37E79}"/>
              </a:ext>
            </a:extLst>
          </p:cNvPr>
          <p:cNvSpPr txBox="1"/>
          <p:nvPr/>
        </p:nvSpPr>
        <p:spPr>
          <a:xfrm>
            <a:off x="6280030" y="6542112"/>
            <a:ext cx="2778608" cy="246221"/>
          </a:xfrm>
          <a:prstGeom prst="rect">
            <a:avLst/>
          </a:prstGeom>
          <a:solidFill>
            <a:schemeClr val="bg1"/>
          </a:solidFill>
          <a:ln w="19050">
            <a:solidFill>
              <a:schemeClr val="tx1"/>
            </a:solidFill>
          </a:ln>
        </p:spPr>
        <p:txBody>
          <a:bodyPr wrap="square" rtlCol="0">
            <a:spAutoFit/>
          </a:bodyPr>
          <a:lstStyle/>
          <a:p>
            <a:pPr algn="ctr"/>
            <a:r>
              <a:rPr lang="en-IE" sz="1000" b="1" dirty="0">
                <a:latin typeface="Sassoon" panose="02000503040000090004" pitchFamily="2" charset="0"/>
              </a:rPr>
              <a:t>© Seomra Ranga 2023 www.seomraranga.com</a:t>
            </a:r>
          </a:p>
        </p:txBody>
      </p:sp>
      <p:pic>
        <p:nvPicPr>
          <p:cNvPr id="5" name="Picture 4">
            <a:extLst>
              <a:ext uri="{FF2B5EF4-FFF2-40B4-BE49-F238E27FC236}">
                <a16:creationId xmlns:a16="http://schemas.microsoft.com/office/drawing/2014/main" id="{F6EFEBA7-9704-A5E5-CD88-C0F9E7CF0BA2}"/>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85362" y="6483533"/>
            <a:ext cx="1219200" cy="304800"/>
          </a:xfrm>
          <a:prstGeom prst="rect">
            <a:avLst/>
          </a:prstGeom>
          <a:solidFill>
            <a:schemeClr val="bg1"/>
          </a:solidFill>
          <a:ln w="19050">
            <a:solidFill>
              <a:schemeClr val="tx1"/>
            </a:solidFill>
          </a:ln>
        </p:spPr>
      </p:pic>
      <p:sp>
        <p:nvSpPr>
          <p:cNvPr id="2" name="TextBox 1">
            <a:extLst>
              <a:ext uri="{FF2B5EF4-FFF2-40B4-BE49-F238E27FC236}">
                <a16:creationId xmlns:a16="http://schemas.microsoft.com/office/drawing/2014/main" id="{409AF253-3566-782D-C38F-CA2C48DFDBDB}"/>
              </a:ext>
            </a:extLst>
          </p:cNvPr>
          <p:cNvSpPr txBox="1"/>
          <p:nvPr/>
        </p:nvSpPr>
        <p:spPr>
          <a:xfrm>
            <a:off x="2221149" y="267511"/>
            <a:ext cx="4392488" cy="400110"/>
          </a:xfrm>
          <a:prstGeom prst="rect">
            <a:avLst/>
          </a:prstGeom>
          <a:solidFill>
            <a:schemeClr val="bg1"/>
          </a:solidFill>
        </p:spPr>
        <p:txBody>
          <a:bodyPr wrap="square" rtlCol="0">
            <a:spAutoFit/>
          </a:bodyPr>
          <a:lstStyle/>
          <a:p>
            <a:pPr algn="ctr"/>
            <a:r>
              <a:rPr lang="en-IE" sz="2000" b="1" u="sng" dirty="0">
                <a:latin typeface="HelloLori" panose="02000603000000000000" pitchFamily="2" charset="0"/>
                <a:ea typeface="HelloLori" panose="02000603000000000000" pitchFamily="2" charset="0"/>
              </a:rPr>
              <a:t>For Your Information</a:t>
            </a:r>
          </a:p>
        </p:txBody>
      </p:sp>
      <p:sp>
        <p:nvSpPr>
          <p:cNvPr id="3" name="TextBox 2">
            <a:extLst>
              <a:ext uri="{FF2B5EF4-FFF2-40B4-BE49-F238E27FC236}">
                <a16:creationId xmlns:a16="http://schemas.microsoft.com/office/drawing/2014/main" id="{E2F542C7-56FA-1F7C-BA04-C195B90E4931}"/>
              </a:ext>
            </a:extLst>
          </p:cNvPr>
          <p:cNvSpPr txBox="1"/>
          <p:nvPr/>
        </p:nvSpPr>
        <p:spPr>
          <a:xfrm>
            <a:off x="190868" y="1443841"/>
            <a:ext cx="6054924" cy="3970318"/>
          </a:xfrm>
          <a:prstGeom prst="rect">
            <a:avLst/>
          </a:prstGeom>
          <a:solidFill>
            <a:schemeClr val="bg1"/>
          </a:solidFill>
        </p:spPr>
        <p:txBody>
          <a:bodyPr wrap="square" rtlCol="0">
            <a:spAutoFit/>
          </a:bodyPr>
          <a:lstStyle/>
          <a:p>
            <a:r>
              <a:rPr lang="en-IE" sz="1200" dirty="0">
                <a:latin typeface="HelloAli" panose="02000603000000000000" pitchFamily="2" charset="0"/>
                <a:ea typeface="HelloAli" panose="02000603000000000000" pitchFamily="2" charset="0"/>
              </a:rPr>
              <a:t>Thank you for downloading this </a:t>
            </a:r>
            <a:r>
              <a:rPr lang="en-IE" sz="1200" dirty="0" err="1">
                <a:latin typeface="HelloAli" panose="02000603000000000000" pitchFamily="2" charset="0"/>
                <a:ea typeface="HelloAli" panose="02000603000000000000" pitchFamily="2" charset="0"/>
              </a:rPr>
              <a:t>Seomra</a:t>
            </a:r>
            <a:r>
              <a:rPr lang="en-IE" sz="1200" dirty="0">
                <a:latin typeface="HelloAli" panose="02000603000000000000" pitchFamily="2" charset="0"/>
                <a:ea typeface="HelloAli" panose="02000603000000000000" pitchFamily="2" charset="0"/>
              </a:rPr>
              <a:t> </a:t>
            </a:r>
            <a:r>
              <a:rPr lang="en-IE" sz="1200" dirty="0" err="1">
                <a:latin typeface="HelloAli" panose="02000603000000000000" pitchFamily="2" charset="0"/>
                <a:ea typeface="HelloAli" panose="02000603000000000000" pitchFamily="2" charset="0"/>
              </a:rPr>
              <a:t>Ranga</a:t>
            </a:r>
            <a:r>
              <a:rPr lang="en-IE" sz="1200" dirty="0">
                <a:latin typeface="HelloAli" panose="02000603000000000000" pitchFamily="2" charset="0"/>
                <a:ea typeface="HelloAli" panose="02000603000000000000" pitchFamily="2" charset="0"/>
              </a:rPr>
              <a:t> resource. We hope that you find it practical and useful in your classroom.</a:t>
            </a:r>
          </a:p>
          <a:p>
            <a:br>
              <a:rPr lang="en-IE" sz="1200" dirty="0">
                <a:latin typeface="HelloAli" panose="02000603000000000000" pitchFamily="2" charset="0"/>
                <a:ea typeface="HelloAli" panose="02000603000000000000" pitchFamily="2" charset="0"/>
              </a:rPr>
            </a:br>
            <a:r>
              <a:rPr lang="en-IE" sz="1200" dirty="0">
                <a:latin typeface="HelloAli" panose="02000603000000000000" pitchFamily="2" charset="0"/>
                <a:ea typeface="HelloAli" panose="02000603000000000000" pitchFamily="2" charset="0"/>
              </a:rPr>
              <a:t>Please be aware of the following conditions before using this resource.</a:t>
            </a:r>
          </a:p>
          <a:p>
            <a:endParaRPr lang="en-IE" sz="1200" dirty="0">
              <a:latin typeface="HelloAli" panose="02000603000000000000" pitchFamily="2" charset="0"/>
              <a:ea typeface="HelloAli" panose="02000603000000000000" pitchFamily="2" charset="0"/>
            </a:endParaRPr>
          </a:p>
          <a:p>
            <a:r>
              <a:rPr lang="en-IE" sz="1200" b="1" u="sng" dirty="0">
                <a:latin typeface="HelloAli" panose="02000603000000000000" pitchFamily="2" charset="0"/>
                <a:ea typeface="HelloAli" panose="02000603000000000000" pitchFamily="2" charset="0"/>
              </a:rPr>
              <a:t>Please DO:</a:t>
            </a:r>
            <a:endParaRPr lang="en-IE" sz="1200" dirty="0">
              <a:latin typeface="HelloAli" panose="02000603000000000000" pitchFamily="2" charset="0"/>
              <a:ea typeface="HelloAli" panose="02000603000000000000" pitchFamily="2" charset="0"/>
            </a:endParaRPr>
          </a:p>
          <a:p>
            <a:pPr marL="285750" indent="-285750">
              <a:buFont typeface="Arial" panose="020B0604020202020204" pitchFamily="34" charset="0"/>
              <a:buChar char="•"/>
            </a:pPr>
            <a:r>
              <a:rPr lang="en-IE" sz="1200" dirty="0">
                <a:latin typeface="HelloAli" panose="02000603000000000000" pitchFamily="2" charset="0"/>
                <a:ea typeface="HelloAli" panose="02000603000000000000" pitchFamily="2" charset="0"/>
              </a:rPr>
              <a:t>Print and copy this resource so that you can use it with your pupils.</a:t>
            </a:r>
          </a:p>
          <a:p>
            <a:pPr marL="285750" indent="-285750">
              <a:buFont typeface="Arial" panose="020B0604020202020204" pitchFamily="34" charset="0"/>
              <a:buChar char="•"/>
            </a:pPr>
            <a:r>
              <a:rPr lang="en-IE" sz="1200" dirty="0">
                <a:latin typeface="HelloAli" panose="02000603000000000000" pitchFamily="2" charset="0"/>
                <a:ea typeface="HelloAli" panose="02000603000000000000" pitchFamily="2" charset="0"/>
              </a:rPr>
              <a:t>Make this resource available to your pupils in a private enclosed online space </a:t>
            </a:r>
            <a:r>
              <a:rPr lang="en-IE" sz="1200" dirty="0" err="1">
                <a:latin typeface="HelloAli" panose="02000603000000000000" pitchFamily="2" charset="0"/>
                <a:ea typeface="HelloAli" panose="02000603000000000000" pitchFamily="2" charset="0"/>
              </a:rPr>
              <a:t>eg</a:t>
            </a:r>
            <a:r>
              <a:rPr lang="en-IE" sz="1200" dirty="0">
                <a:latin typeface="HelloAli" panose="02000603000000000000" pitchFamily="2" charset="0"/>
                <a:ea typeface="HelloAli" panose="02000603000000000000" pitchFamily="2" charset="0"/>
              </a:rPr>
              <a:t>. Google Classroom, Seesaw, </a:t>
            </a:r>
            <a:r>
              <a:rPr lang="en-IE" sz="1200" dirty="0" err="1">
                <a:latin typeface="HelloAli" panose="02000603000000000000" pitchFamily="2" charset="0"/>
                <a:ea typeface="HelloAli" panose="02000603000000000000" pitchFamily="2" charset="0"/>
              </a:rPr>
              <a:t>Edublogs</a:t>
            </a:r>
            <a:r>
              <a:rPr lang="en-IE" sz="1200" dirty="0">
                <a:latin typeface="HelloAli" panose="02000603000000000000" pitchFamily="2" charset="0"/>
                <a:ea typeface="HelloAli" panose="02000603000000000000" pitchFamily="2" charset="0"/>
              </a:rPr>
              <a:t> etc.</a:t>
            </a:r>
          </a:p>
          <a:p>
            <a:pPr marL="285750" indent="-285750">
              <a:buFont typeface="Arial" panose="020B0604020202020204" pitchFamily="34" charset="0"/>
              <a:buChar char="•"/>
            </a:pPr>
            <a:r>
              <a:rPr lang="en-IE" sz="1200" dirty="0">
                <a:latin typeface="HelloAli" panose="02000603000000000000" pitchFamily="2" charset="0"/>
                <a:ea typeface="HelloAli" panose="02000603000000000000" pitchFamily="2" charset="0"/>
              </a:rPr>
              <a:t>Tell others if you have found it useful.</a:t>
            </a:r>
            <a:br>
              <a:rPr lang="en-IE" sz="1200" dirty="0">
                <a:latin typeface="HelloAli" panose="02000603000000000000" pitchFamily="2" charset="0"/>
                <a:ea typeface="HelloAli" panose="02000603000000000000" pitchFamily="2" charset="0"/>
              </a:rPr>
            </a:br>
            <a:endParaRPr lang="en-IE" sz="1200" dirty="0">
              <a:latin typeface="HelloAli" panose="02000603000000000000" pitchFamily="2" charset="0"/>
              <a:ea typeface="HelloAli" panose="02000603000000000000" pitchFamily="2" charset="0"/>
            </a:endParaRPr>
          </a:p>
          <a:p>
            <a:r>
              <a:rPr lang="en-IE" sz="1200" b="1" u="sng" dirty="0">
                <a:latin typeface="HelloAli" panose="02000603000000000000" pitchFamily="2" charset="0"/>
                <a:ea typeface="HelloAli" panose="02000603000000000000" pitchFamily="2" charset="0"/>
              </a:rPr>
              <a:t>Please DO NOT:</a:t>
            </a:r>
          </a:p>
          <a:p>
            <a:pPr marL="285750" indent="-285750">
              <a:buFont typeface="Arial" panose="020B0604020202020204" pitchFamily="34" charset="0"/>
              <a:buChar char="•"/>
            </a:pPr>
            <a:r>
              <a:rPr lang="en-IE" sz="1200" dirty="0">
                <a:latin typeface="HelloAli" panose="02000603000000000000" pitchFamily="2" charset="0"/>
                <a:ea typeface="HelloAli" panose="02000603000000000000" pitchFamily="2" charset="0"/>
              </a:rPr>
              <a:t>Copy or share this resource (in part or whole) with others who have not joined our website. By becoming a member for themselves, they will help the site develop into the future.</a:t>
            </a:r>
          </a:p>
          <a:p>
            <a:pPr marL="285750" indent="-285750">
              <a:buFont typeface="Arial" charset="0"/>
              <a:buChar char="•"/>
            </a:pPr>
            <a:r>
              <a:rPr lang="en-IE" sz="1200" dirty="0">
                <a:latin typeface="HelloAli" panose="02000603000000000000" pitchFamily="2" charset="0"/>
                <a:ea typeface="HelloAli" panose="02000603000000000000" pitchFamily="2" charset="0"/>
              </a:rPr>
              <a:t>Make this resource available on your school website for anyone to download.</a:t>
            </a:r>
          </a:p>
          <a:p>
            <a:pPr marL="285750" indent="-285750">
              <a:buFont typeface="Arial" charset="0"/>
              <a:buChar char="•"/>
            </a:pPr>
            <a:r>
              <a:rPr lang="en-IE" sz="1200" dirty="0">
                <a:latin typeface="HelloAli" panose="02000603000000000000" pitchFamily="2" charset="0"/>
                <a:ea typeface="HelloAli" panose="02000603000000000000" pitchFamily="2" charset="0"/>
              </a:rPr>
              <a:t>Share  this resource with participants on any sort of course</a:t>
            </a:r>
          </a:p>
          <a:p>
            <a:pPr marL="285750" indent="-285750">
              <a:buFont typeface="Arial" charset="0"/>
              <a:buChar char="•"/>
            </a:pPr>
            <a:r>
              <a:rPr lang="en-IE" sz="1200" dirty="0">
                <a:latin typeface="HelloAli" panose="02000603000000000000" pitchFamily="2" charset="0"/>
                <a:ea typeface="HelloAli" panose="02000603000000000000" pitchFamily="2" charset="0"/>
              </a:rPr>
              <a:t>Share this resource with other teachers in online groups </a:t>
            </a:r>
            <a:r>
              <a:rPr lang="en-IE" sz="1200" dirty="0" err="1">
                <a:latin typeface="HelloAli" panose="02000603000000000000" pitchFamily="2" charset="0"/>
                <a:ea typeface="HelloAli" panose="02000603000000000000" pitchFamily="2" charset="0"/>
              </a:rPr>
              <a:t>eg</a:t>
            </a:r>
            <a:r>
              <a:rPr lang="en-IE" sz="1200" dirty="0">
                <a:latin typeface="HelloAli" panose="02000603000000000000" pitchFamily="2" charset="0"/>
                <a:ea typeface="HelloAli" panose="02000603000000000000" pitchFamily="2" charset="0"/>
              </a:rPr>
              <a:t>. Facebook Groups, WhatsApp Groups etc.</a:t>
            </a:r>
          </a:p>
          <a:p>
            <a:endParaRPr lang="en-IE" sz="1200" dirty="0"/>
          </a:p>
          <a:p>
            <a:r>
              <a:rPr lang="en-IE" sz="1200" dirty="0">
                <a:latin typeface="HelloAli" panose="02000603000000000000" pitchFamily="2" charset="0"/>
                <a:ea typeface="HelloAli" panose="02000603000000000000" pitchFamily="2" charset="0"/>
              </a:rPr>
              <a:t>Kind regards, </a:t>
            </a:r>
            <a:r>
              <a:rPr lang="en-IE" sz="1200" dirty="0" err="1">
                <a:latin typeface="HelloAli" panose="02000603000000000000" pitchFamily="2" charset="0"/>
                <a:ea typeface="HelloAli" panose="02000603000000000000" pitchFamily="2" charset="0"/>
              </a:rPr>
              <a:t>Seomra</a:t>
            </a:r>
            <a:r>
              <a:rPr lang="en-IE" sz="1200" dirty="0">
                <a:latin typeface="HelloAli" panose="02000603000000000000" pitchFamily="2" charset="0"/>
                <a:ea typeface="HelloAli" panose="02000603000000000000" pitchFamily="2" charset="0"/>
              </a:rPr>
              <a:t> </a:t>
            </a:r>
            <a:r>
              <a:rPr lang="en-IE" sz="1200" dirty="0" err="1">
                <a:latin typeface="HelloAli" panose="02000603000000000000" pitchFamily="2" charset="0"/>
                <a:ea typeface="HelloAli" panose="02000603000000000000" pitchFamily="2" charset="0"/>
              </a:rPr>
              <a:t>Ranga</a:t>
            </a:r>
            <a:endParaRPr lang="en-IE" sz="1200" dirty="0">
              <a:latin typeface="HelloAli" panose="02000603000000000000" pitchFamily="2" charset="0"/>
              <a:ea typeface="HelloAli" panose="02000603000000000000" pitchFamily="2" charset="0"/>
            </a:endParaRPr>
          </a:p>
        </p:txBody>
      </p:sp>
    </p:spTree>
    <p:extLst>
      <p:ext uri="{BB962C8B-B14F-4D97-AF65-F5344CB8AC3E}">
        <p14:creationId xmlns:p14="http://schemas.microsoft.com/office/powerpoint/2010/main" val="2472755509"/>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prestige"/>
      </p:transition>
    </mc:Choice>
    <mc:Fallback>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9B13A9E8-B6D5-9C93-0F5C-3A381CA37E79}"/>
              </a:ext>
            </a:extLst>
          </p:cNvPr>
          <p:cNvSpPr txBox="1"/>
          <p:nvPr/>
        </p:nvSpPr>
        <p:spPr>
          <a:xfrm>
            <a:off x="6280030" y="6542112"/>
            <a:ext cx="2778608" cy="246221"/>
          </a:xfrm>
          <a:prstGeom prst="rect">
            <a:avLst/>
          </a:prstGeom>
          <a:solidFill>
            <a:schemeClr val="bg1"/>
          </a:solidFill>
          <a:ln w="19050">
            <a:solidFill>
              <a:schemeClr val="tx1"/>
            </a:solidFill>
          </a:ln>
        </p:spPr>
        <p:txBody>
          <a:bodyPr wrap="square" rtlCol="0">
            <a:spAutoFit/>
          </a:bodyPr>
          <a:lstStyle/>
          <a:p>
            <a:pPr algn="ctr"/>
            <a:r>
              <a:rPr lang="en-IE" sz="1000" b="1" dirty="0">
                <a:latin typeface="Sassoon" panose="02000503040000090004" pitchFamily="2" charset="0"/>
              </a:rPr>
              <a:t>© Seomra Ranga 2023 www.seomraranga.com</a:t>
            </a:r>
          </a:p>
        </p:txBody>
      </p:sp>
      <p:pic>
        <p:nvPicPr>
          <p:cNvPr id="5" name="Picture 4">
            <a:extLst>
              <a:ext uri="{FF2B5EF4-FFF2-40B4-BE49-F238E27FC236}">
                <a16:creationId xmlns:a16="http://schemas.microsoft.com/office/drawing/2014/main" id="{F6EFEBA7-9704-A5E5-CD88-C0F9E7CF0BA2}"/>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85362" y="6483533"/>
            <a:ext cx="1219200" cy="304800"/>
          </a:xfrm>
          <a:prstGeom prst="rect">
            <a:avLst/>
          </a:prstGeom>
          <a:solidFill>
            <a:schemeClr val="bg1"/>
          </a:solidFill>
          <a:ln w="19050">
            <a:solidFill>
              <a:schemeClr val="tx1"/>
            </a:solidFill>
          </a:ln>
        </p:spPr>
      </p:pic>
      <p:sp>
        <p:nvSpPr>
          <p:cNvPr id="2" name="TextBox 1">
            <a:extLst>
              <a:ext uri="{FF2B5EF4-FFF2-40B4-BE49-F238E27FC236}">
                <a16:creationId xmlns:a16="http://schemas.microsoft.com/office/drawing/2014/main" id="{C6E69E4B-4088-6FA5-E27B-18A4528A40DE}"/>
              </a:ext>
            </a:extLst>
          </p:cNvPr>
          <p:cNvSpPr txBox="1"/>
          <p:nvPr/>
        </p:nvSpPr>
        <p:spPr>
          <a:xfrm>
            <a:off x="250768" y="289381"/>
            <a:ext cx="3743262" cy="367665"/>
          </a:xfrm>
          <a:prstGeom prst="rect">
            <a:avLst/>
          </a:prstGeom>
          <a:solidFill>
            <a:schemeClr val="bg1"/>
          </a:solidFill>
        </p:spPr>
        <p:txBody>
          <a:bodyPr wrap="square" rtlCol="0">
            <a:spAutoFit/>
          </a:bodyPr>
          <a:lstStyle/>
          <a:p>
            <a:pPr algn="ctr">
              <a:spcAft>
                <a:spcPts val="0"/>
              </a:spcAft>
            </a:pPr>
            <a:r>
              <a:rPr lang="en-IE" sz="1800" b="1" kern="1200" dirty="0">
                <a:solidFill>
                  <a:srgbClr val="000000"/>
                </a:solidFill>
                <a:effectLst/>
                <a:latin typeface="HelloChalkTalk" panose="02000603000000000000" pitchFamily="2" charset="0"/>
                <a:ea typeface="HelloChalkTalk" panose="02000603000000000000" pitchFamily="2" charset="0"/>
                <a:cs typeface="Times New Roman"/>
              </a:rPr>
              <a:t>Resources used in this file from:</a:t>
            </a:r>
            <a:endParaRPr lang="en-IE" sz="1200" dirty="0">
              <a:effectLst/>
              <a:latin typeface="HelloChalkTalk" panose="02000603000000000000" pitchFamily="2" charset="0"/>
              <a:ea typeface="HelloChalkTalk" panose="02000603000000000000" pitchFamily="2" charset="0"/>
            </a:endParaRPr>
          </a:p>
        </p:txBody>
      </p:sp>
      <p:pic>
        <p:nvPicPr>
          <p:cNvPr id="3" name="Picture 2">
            <a:extLst>
              <a:ext uri="{FF2B5EF4-FFF2-40B4-BE49-F238E27FC236}">
                <a16:creationId xmlns:a16="http://schemas.microsoft.com/office/drawing/2014/main" id="{153B62CB-AC07-CDA2-E4F4-C880131E04A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94962" y="1113288"/>
            <a:ext cx="731536" cy="731536"/>
          </a:xfrm>
          <a:prstGeom prst="rect">
            <a:avLst/>
          </a:prstGeom>
          <a:solidFill>
            <a:schemeClr val="bg1"/>
          </a:solidFill>
        </p:spPr>
      </p:pic>
      <p:sp>
        <p:nvSpPr>
          <p:cNvPr id="6" name="TextBox 5">
            <a:extLst>
              <a:ext uri="{FF2B5EF4-FFF2-40B4-BE49-F238E27FC236}">
                <a16:creationId xmlns:a16="http://schemas.microsoft.com/office/drawing/2014/main" id="{CACB0355-3F4D-3AB7-593F-DB7ADF66FD24}"/>
              </a:ext>
            </a:extLst>
          </p:cNvPr>
          <p:cNvSpPr txBox="1"/>
          <p:nvPr/>
        </p:nvSpPr>
        <p:spPr>
          <a:xfrm>
            <a:off x="1768544" y="1248223"/>
            <a:ext cx="2702352" cy="461665"/>
          </a:xfrm>
          <a:prstGeom prst="rect">
            <a:avLst/>
          </a:prstGeom>
          <a:solidFill>
            <a:schemeClr val="bg1"/>
          </a:solidFill>
        </p:spPr>
        <p:txBody>
          <a:bodyPr wrap="square" rtlCol="0">
            <a:spAutoFit/>
          </a:bodyPr>
          <a:lstStyle/>
          <a:p>
            <a:pPr algn="ctr"/>
            <a:r>
              <a:rPr lang="en-IE" sz="1200" dirty="0">
                <a:hlinkClick r:id="rId5"/>
              </a:rPr>
              <a:t>https://www.teacherspayteachers.com/Store/Hello-Literacy</a:t>
            </a:r>
            <a:r>
              <a:rPr lang="en-IE" sz="1200" dirty="0"/>
              <a:t> </a:t>
            </a:r>
          </a:p>
        </p:txBody>
      </p:sp>
      <p:sp>
        <p:nvSpPr>
          <p:cNvPr id="7" name="TextBox 6">
            <a:extLst>
              <a:ext uri="{FF2B5EF4-FFF2-40B4-BE49-F238E27FC236}">
                <a16:creationId xmlns:a16="http://schemas.microsoft.com/office/drawing/2014/main" id="{7CCEAED4-08D7-99F0-2424-1060B6DA45A5}"/>
              </a:ext>
            </a:extLst>
          </p:cNvPr>
          <p:cNvSpPr txBox="1"/>
          <p:nvPr/>
        </p:nvSpPr>
        <p:spPr>
          <a:xfrm>
            <a:off x="2276043" y="2147175"/>
            <a:ext cx="2246611" cy="276999"/>
          </a:xfrm>
          <a:prstGeom prst="rect">
            <a:avLst/>
          </a:prstGeom>
          <a:solidFill>
            <a:schemeClr val="bg1"/>
          </a:solidFill>
        </p:spPr>
        <p:txBody>
          <a:bodyPr wrap="square" rtlCol="0">
            <a:spAutoFit/>
          </a:bodyPr>
          <a:lstStyle/>
          <a:p>
            <a:r>
              <a:rPr lang="en-IE" sz="1200" dirty="0">
                <a:hlinkClick r:id="rId6"/>
              </a:rPr>
              <a:t>https://depositphotos.com/</a:t>
            </a:r>
            <a:r>
              <a:rPr lang="en-IE" sz="1200" dirty="0"/>
              <a:t> </a:t>
            </a:r>
          </a:p>
        </p:txBody>
      </p:sp>
      <p:pic>
        <p:nvPicPr>
          <p:cNvPr id="8" name="Picture 7">
            <a:extLst>
              <a:ext uri="{FF2B5EF4-FFF2-40B4-BE49-F238E27FC236}">
                <a16:creationId xmlns:a16="http://schemas.microsoft.com/office/drawing/2014/main" id="{D7DB2593-A140-7436-4D8D-45CF4C9F794E}"/>
              </a:ext>
            </a:extLst>
          </p:cNvPr>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286703" y="2117495"/>
            <a:ext cx="1835696" cy="367139"/>
          </a:xfrm>
          <a:prstGeom prst="rect">
            <a:avLst/>
          </a:prstGeom>
        </p:spPr>
      </p:pic>
    </p:spTree>
    <p:extLst>
      <p:ext uri="{BB962C8B-B14F-4D97-AF65-F5344CB8AC3E}">
        <p14:creationId xmlns:p14="http://schemas.microsoft.com/office/powerpoint/2010/main" val="3976656711"/>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prestige"/>
      </p:transition>
    </mc:Choice>
    <mc:Fallback>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9B13A9E8-B6D5-9C93-0F5C-3A381CA37E79}"/>
              </a:ext>
            </a:extLst>
          </p:cNvPr>
          <p:cNvSpPr txBox="1"/>
          <p:nvPr/>
        </p:nvSpPr>
        <p:spPr>
          <a:xfrm>
            <a:off x="6280030" y="6542112"/>
            <a:ext cx="2778608" cy="246221"/>
          </a:xfrm>
          <a:prstGeom prst="rect">
            <a:avLst/>
          </a:prstGeom>
          <a:solidFill>
            <a:schemeClr val="bg1"/>
          </a:solidFill>
          <a:ln w="19050">
            <a:solidFill>
              <a:schemeClr val="tx1"/>
            </a:solidFill>
          </a:ln>
        </p:spPr>
        <p:txBody>
          <a:bodyPr wrap="square" rtlCol="0">
            <a:spAutoFit/>
          </a:bodyPr>
          <a:lstStyle/>
          <a:p>
            <a:pPr algn="ctr"/>
            <a:r>
              <a:rPr lang="en-IE" sz="1000" b="1" dirty="0">
                <a:latin typeface="Sassoon" panose="02000503040000090004" pitchFamily="2" charset="0"/>
              </a:rPr>
              <a:t>© Seomra Ranga 2023 www.seomraranga.com</a:t>
            </a:r>
          </a:p>
        </p:txBody>
      </p:sp>
      <p:pic>
        <p:nvPicPr>
          <p:cNvPr id="5" name="Picture 4">
            <a:extLst>
              <a:ext uri="{FF2B5EF4-FFF2-40B4-BE49-F238E27FC236}">
                <a16:creationId xmlns:a16="http://schemas.microsoft.com/office/drawing/2014/main" id="{F6EFEBA7-9704-A5E5-CD88-C0F9E7CF0BA2}"/>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85362" y="6483533"/>
            <a:ext cx="1219200" cy="304800"/>
          </a:xfrm>
          <a:prstGeom prst="rect">
            <a:avLst/>
          </a:prstGeom>
          <a:solidFill>
            <a:schemeClr val="bg1"/>
          </a:solidFill>
          <a:ln w="19050">
            <a:solidFill>
              <a:schemeClr val="tx1"/>
            </a:solidFill>
          </a:ln>
        </p:spPr>
      </p:pic>
      <p:sp>
        <p:nvSpPr>
          <p:cNvPr id="6" name="TextBox 5">
            <a:extLst>
              <a:ext uri="{FF2B5EF4-FFF2-40B4-BE49-F238E27FC236}">
                <a16:creationId xmlns:a16="http://schemas.microsoft.com/office/drawing/2014/main" id="{9D37485A-E2D2-3879-E10B-FDB8DE72EB34}"/>
              </a:ext>
            </a:extLst>
          </p:cNvPr>
          <p:cNvSpPr txBox="1"/>
          <p:nvPr/>
        </p:nvSpPr>
        <p:spPr>
          <a:xfrm>
            <a:off x="1362697" y="130052"/>
            <a:ext cx="6418605" cy="769441"/>
          </a:xfrm>
          <a:prstGeom prst="rect">
            <a:avLst/>
          </a:prstGeom>
          <a:noFill/>
        </p:spPr>
        <p:txBody>
          <a:bodyPr wrap="square" rtlCol="0">
            <a:spAutoFit/>
          </a:bodyPr>
          <a:lstStyle/>
          <a:p>
            <a:r>
              <a:rPr lang="en-IE" sz="4400" b="1" dirty="0">
                <a:ln w="19050">
                  <a:solidFill>
                    <a:schemeClr val="tx1"/>
                  </a:solidFill>
                </a:ln>
                <a:solidFill>
                  <a:schemeClr val="bg1"/>
                </a:solidFill>
                <a:latin typeface="HelloFun" panose="02000603000000000000" pitchFamily="2" charset="0"/>
                <a:ea typeface="HelloFun" panose="02000603000000000000" pitchFamily="2" charset="0"/>
              </a:rPr>
              <a:t>Rugby World Cup Factfile</a:t>
            </a:r>
          </a:p>
        </p:txBody>
      </p:sp>
      <p:sp>
        <p:nvSpPr>
          <p:cNvPr id="7" name="TextBox 6">
            <a:extLst>
              <a:ext uri="{FF2B5EF4-FFF2-40B4-BE49-F238E27FC236}">
                <a16:creationId xmlns:a16="http://schemas.microsoft.com/office/drawing/2014/main" id="{D1FCC515-1465-D701-0895-1CA4DED542CD}"/>
              </a:ext>
            </a:extLst>
          </p:cNvPr>
          <p:cNvSpPr txBox="1"/>
          <p:nvPr/>
        </p:nvSpPr>
        <p:spPr>
          <a:xfrm>
            <a:off x="276045" y="1215096"/>
            <a:ext cx="5865963" cy="4154984"/>
          </a:xfrm>
          <a:prstGeom prst="rect">
            <a:avLst/>
          </a:prstGeom>
          <a:solidFill>
            <a:schemeClr val="bg1"/>
          </a:solidFill>
          <a:ln w="28575">
            <a:solidFill>
              <a:schemeClr val="tx1"/>
            </a:solidFill>
          </a:ln>
        </p:spPr>
        <p:txBody>
          <a:bodyPr wrap="square" rtlCol="0">
            <a:spAutoFit/>
          </a:bodyPr>
          <a:lstStyle/>
          <a:p>
            <a:r>
              <a:rPr lang="en-IE" sz="4400" dirty="0">
                <a:latin typeface="HelloTiffany" panose="02000603000000000000" pitchFamily="2" charset="0"/>
                <a:ea typeface="HelloTiffany" panose="02000603000000000000" pitchFamily="2" charset="0"/>
              </a:rPr>
              <a:t>New Zealand and South Africa have both won the tournament three times. Australia has won it twice.</a:t>
            </a:r>
          </a:p>
        </p:txBody>
      </p:sp>
    </p:spTree>
    <p:extLst>
      <p:ext uri="{BB962C8B-B14F-4D97-AF65-F5344CB8AC3E}">
        <p14:creationId xmlns:p14="http://schemas.microsoft.com/office/powerpoint/2010/main" val="3622191163"/>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prestige"/>
      </p:transition>
    </mc:Choice>
    <mc:Fallback>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9B13A9E8-B6D5-9C93-0F5C-3A381CA37E79}"/>
              </a:ext>
            </a:extLst>
          </p:cNvPr>
          <p:cNvSpPr txBox="1"/>
          <p:nvPr/>
        </p:nvSpPr>
        <p:spPr>
          <a:xfrm>
            <a:off x="6280030" y="6542112"/>
            <a:ext cx="2778608" cy="246221"/>
          </a:xfrm>
          <a:prstGeom prst="rect">
            <a:avLst/>
          </a:prstGeom>
          <a:solidFill>
            <a:schemeClr val="bg1"/>
          </a:solidFill>
          <a:ln w="19050">
            <a:solidFill>
              <a:schemeClr val="tx1"/>
            </a:solidFill>
          </a:ln>
        </p:spPr>
        <p:txBody>
          <a:bodyPr wrap="square" rtlCol="0">
            <a:spAutoFit/>
          </a:bodyPr>
          <a:lstStyle/>
          <a:p>
            <a:pPr algn="ctr"/>
            <a:r>
              <a:rPr lang="en-IE" sz="1000" b="1" dirty="0">
                <a:latin typeface="Sassoon" panose="02000503040000090004" pitchFamily="2" charset="0"/>
              </a:rPr>
              <a:t>© Seomra Ranga 2023 www.seomraranga.com</a:t>
            </a:r>
          </a:p>
        </p:txBody>
      </p:sp>
      <p:pic>
        <p:nvPicPr>
          <p:cNvPr id="5" name="Picture 4">
            <a:extLst>
              <a:ext uri="{FF2B5EF4-FFF2-40B4-BE49-F238E27FC236}">
                <a16:creationId xmlns:a16="http://schemas.microsoft.com/office/drawing/2014/main" id="{F6EFEBA7-9704-A5E5-CD88-C0F9E7CF0BA2}"/>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85362" y="6483533"/>
            <a:ext cx="1219200" cy="304800"/>
          </a:xfrm>
          <a:prstGeom prst="rect">
            <a:avLst/>
          </a:prstGeom>
          <a:solidFill>
            <a:schemeClr val="bg1"/>
          </a:solidFill>
          <a:ln w="19050">
            <a:solidFill>
              <a:schemeClr val="tx1"/>
            </a:solidFill>
          </a:ln>
        </p:spPr>
      </p:pic>
      <p:sp>
        <p:nvSpPr>
          <p:cNvPr id="6" name="TextBox 5">
            <a:extLst>
              <a:ext uri="{FF2B5EF4-FFF2-40B4-BE49-F238E27FC236}">
                <a16:creationId xmlns:a16="http://schemas.microsoft.com/office/drawing/2014/main" id="{9D37485A-E2D2-3879-E10B-FDB8DE72EB34}"/>
              </a:ext>
            </a:extLst>
          </p:cNvPr>
          <p:cNvSpPr txBox="1"/>
          <p:nvPr/>
        </p:nvSpPr>
        <p:spPr>
          <a:xfrm>
            <a:off x="1362697" y="130052"/>
            <a:ext cx="6418605" cy="769441"/>
          </a:xfrm>
          <a:prstGeom prst="rect">
            <a:avLst/>
          </a:prstGeom>
          <a:noFill/>
        </p:spPr>
        <p:txBody>
          <a:bodyPr wrap="square" rtlCol="0">
            <a:spAutoFit/>
          </a:bodyPr>
          <a:lstStyle/>
          <a:p>
            <a:r>
              <a:rPr lang="en-IE" sz="4400" b="1" dirty="0">
                <a:ln w="19050">
                  <a:solidFill>
                    <a:schemeClr val="tx1"/>
                  </a:solidFill>
                </a:ln>
                <a:solidFill>
                  <a:schemeClr val="bg1"/>
                </a:solidFill>
                <a:latin typeface="HelloFun" panose="02000603000000000000" pitchFamily="2" charset="0"/>
                <a:ea typeface="HelloFun" panose="02000603000000000000" pitchFamily="2" charset="0"/>
              </a:rPr>
              <a:t>Rugby World Cup Factfile</a:t>
            </a:r>
          </a:p>
        </p:txBody>
      </p:sp>
      <p:sp>
        <p:nvSpPr>
          <p:cNvPr id="7" name="TextBox 6">
            <a:extLst>
              <a:ext uri="{FF2B5EF4-FFF2-40B4-BE49-F238E27FC236}">
                <a16:creationId xmlns:a16="http://schemas.microsoft.com/office/drawing/2014/main" id="{D1FCC515-1465-D701-0895-1CA4DED542CD}"/>
              </a:ext>
            </a:extLst>
          </p:cNvPr>
          <p:cNvSpPr txBox="1"/>
          <p:nvPr/>
        </p:nvSpPr>
        <p:spPr>
          <a:xfrm>
            <a:off x="276045" y="1215096"/>
            <a:ext cx="5865963" cy="5016758"/>
          </a:xfrm>
          <a:prstGeom prst="rect">
            <a:avLst/>
          </a:prstGeom>
          <a:solidFill>
            <a:schemeClr val="bg1"/>
          </a:solidFill>
          <a:ln w="28575">
            <a:solidFill>
              <a:schemeClr val="tx1"/>
            </a:solidFill>
          </a:ln>
        </p:spPr>
        <p:txBody>
          <a:bodyPr wrap="square" rtlCol="0">
            <a:spAutoFit/>
          </a:bodyPr>
          <a:lstStyle/>
          <a:p>
            <a:r>
              <a:rPr lang="en-IE" sz="4000" dirty="0">
                <a:latin typeface="HelloTiffany" panose="02000603000000000000" pitchFamily="2" charset="0"/>
                <a:ea typeface="HelloTiffany" panose="02000603000000000000" pitchFamily="2" charset="0"/>
              </a:rPr>
              <a:t>The Rugby World Cup takes place every four years. The 2023 tournament will be the 10th tournament held and the 6th tournament this century.</a:t>
            </a:r>
          </a:p>
        </p:txBody>
      </p:sp>
    </p:spTree>
    <p:extLst>
      <p:ext uri="{BB962C8B-B14F-4D97-AF65-F5344CB8AC3E}">
        <p14:creationId xmlns:p14="http://schemas.microsoft.com/office/powerpoint/2010/main" val="2983702399"/>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prestige"/>
      </p:transition>
    </mc:Choice>
    <mc:Fallback>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9B13A9E8-B6D5-9C93-0F5C-3A381CA37E79}"/>
              </a:ext>
            </a:extLst>
          </p:cNvPr>
          <p:cNvSpPr txBox="1"/>
          <p:nvPr/>
        </p:nvSpPr>
        <p:spPr>
          <a:xfrm>
            <a:off x="6280030" y="6542112"/>
            <a:ext cx="2778608" cy="246221"/>
          </a:xfrm>
          <a:prstGeom prst="rect">
            <a:avLst/>
          </a:prstGeom>
          <a:solidFill>
            <a:schemeClr val="bg1"/>
          </a:solidFill>
          <a:ln w="19050">
            <a:solidFill>
              <a:schemeClr val="tx1"/>
            </a:solidFill>
          </a:ln>
        </p:spPr>
        <p:txBody>
          <a:bodyPr wrap="square" rtlCol="0">
            <a:spAutoFit/>
          </a:bodyPr>
          <a:lstStyle/>
          <a:p>
            <a:pPr algn="ctr"/>
            <a:r>
              <a:rPr lang="en-IE" sz="1000" b="1" dirty="0">
                <a:latin typeface="Sassoon" panose="02000503040000090004" pitchFamily="2" charset="0"/>
              </a:rPr>
              <a:t>© Seomra Ranga 2023 www.seomraranga.com</a:t>
            </a:r>
          </a:p>
        </p:txBody>
      </p:sp>
      <p:pic>
        <p:nvPicPr>
          <p:cNvPr id="5" name="Picture 4">
            <a:extLst>
              <a:ext uri="{FF2B5EF4-FFF2-40B4-BE49-F238E27FC236}">
                <a16:creationId xmlns:a16="http://schemas.microsoft.com/office/drawing/2014/main" id="{F6EFEBA7-9704-A5E5-CD88-C0F9E7CF0BA2}"/>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85362" y="6483533"/>
            <a:ext cx="1219200" cy="304800"/>
          </a:xfrm>
          <a:prstGeom prst="rect">
            <a:avLst/>
          </a:prstGeom>
          <a:solidFill>
            <a:schemeClr val="bg1"/>
          </a:solidFill>
          <a:ln w="19050">
            <a:solidFill>
              <a:schemeClr val="tx1"/>
            </a:solidFill>
          </a:ln>
        </p:spPr>
      </p:pic>
      <p:sp>
        <p:nvSpPr>
          <p:cNvPr id="6" name="TextBox 5">
            <a:extLst>
              <a:ext uri="{FF2B5EF4-FFF2-40B4-BE49-F238E27FC236}">
                <a16:creationId xmlns:a16="http://schemas.microsoft.com/office/drawing/2014/main" id="{9D37485A-E2D2-3879-E10B-FDB8DE72EB34}"/>
              </a:ext>
            </a:extLst>
          </p:cNvPr>
          <p:cNvSpPr txBox="1"/>
          <p:nvPr/>
        </p:nvSpPr>
        <p:spPr>
          <a:xfrm>
            <a:off x="1362697" y="130052"/>
            <a:ext cx="6418605" cy="769441"/>
          </a:xfrm>
          <a:prstGeom prst="rect">
            <a:avLst/>
          </a:prstGeom>
          <a:noFill/>
        </p:spPr>
        <p:txBody>
          <a:bodyPr wrap="square" rtlCol="0">
            <a:spAutoFit/>
          </a:bodyPr>
          <a:lstStyle/>
          <a:p>
            <a:r>
              <a:rPr lang="en-IE" sz="4400" b="1" dirty="0">
                <a:ln w="19050">
                  <a:solidFill>
                    <a:schemeClr val="tx1"/>
                  </a:solidFill>
                </a:ln>
                <a:solidFill>
                  <a:schemeClr val="bg1"/>
                </a:solidFill>
                <a:latin typeface="HelloFun" panose="02000603000000000000" pitchFamily="2" charset="0"/>
                <a:ea typeface="HelloFun" panose="02000603000000000000" pitchFamily="2" charset="0"/>
              </a:rPr>
              <a:t>Rugby World Cup Factfile</a:t>
            </a:r>
          </a:p>
        </p:txBody>
      </p:sp>
      <p:sp>
        <p:nvSpPr>
          <p:cNvPr id="7" name="TextBox 6">
            <a:extLst>
              <a:ext uri="{FF2B5EF4-FFF2-40B4-BE49-F238E27FC236}">
                <a16:creationId xmlns:a16="http://schemas.microsoft.com/office/drawing/2014/main" id="{D1FCC515-1465-D701-0895-1CA4DED542CD}"/>
              </a:ext>
            </a:extLst>
          </p:cNvPr>
          <p:cNvSpPr txBox="1"/>
          <p:nvPr/>
        </p:nvSpPr>
        <p:spPr>
          <a:xfrm>
            <a:off x="276045" y="1215096"/>
            <a:ext cx="5865963" cy="4154984"/>
          </a:xfrm>
          <a:prstGeom prst="rect">
            <a:avLst/>
          </a:prstGeom>
          <a:solidFill>
            <a:schemeClr val="bg1"/>
          </a:solidFill>
          <a:ln w="28575">
            <a:solidFill>
              <a:schemeClr val="tx1"/>
            </a:solidFill>
          </a:ln>
        </p:spPr>
        <p:txBody>
          <a:bodyPr wrap="square" rtlCol="0">
            <a:spAutoFit/>
          </a:bodyPr>
          <a:lstStyle/>
          <a:p>
            <a:r>
              <a:rPr lang="en-IE" sz="4400" dirty="0">
                <a:latin typeface="HelloTiffany" panose="02000603000000000000" pitchFamily="2" charset="0"/>
                <a:ea typeface="HelloTiffany" panose="02000603000000000000" pitchFamily="2" charset="0"/>
              </a:rPr>
              <a:t>World Rugby are the organisers of the Rugby World Cup. 120 countries are World Rugby members. </a:t>
            </a:r>
          </a:p>
        </p:txBody>
      </p:sp>
    </p:spTree>
    <p:extLst>
      <p:ext uri="{BB962C8B-B14F-4D97-AF65-F5344CB8AC3E}">
        <p14:creationId xmlns:p14="http://schemas.microsoft.com/office/powerpoint/2010/main" val="3255183921"/>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prestige"/>
      </p:transition>
    </mc:Choice>
    <mc:Fallback>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9B13A9E8-B6D5-9C93-0F5C-3A381CA37E79}"/>
              </a:ext>
            </a:extLst>
          </p:cNvPr>
          <p:cNvSpPr txBox="1"/>
          <p:nvPr/>
        </p:nvSpPr>
        <p:spPr>
          <a:xfrm>
            <a:off x="6280030" y="6542112"/>
            <a:ext cx="2778608" cy="246221"/>
          </a:xfrm>
          <a:prstGeom prst="rect">
            <a:avLst/>
          </a:prstGeom>
          <a:solidFill>
            <a:schemeClr val="bg1"/>
          </a:solidFill>
          <a:ln w="19050">
            <a:solidFill>
              <a:schemeClr val="tx1"/>
            </a:solidFill>
          </a:ln>
        </p:spPr>
        <p:txBody>
          <a:bodyPr wrap="square" rtlCol="0">
            <a:spAutoFit/>
          </a:bodyPr>
          <a:lstStyle/>
          <a:p>
            <a:pPr algn="ctr"/>
            <a:r>
              <a:rPr lang="en-IE" sz="1000" b="1" dirty="0">
                <a:latin typeface="Sassoon" panose="02000503040000090004" pitchFamily="2" charset="0"/>
              </a:rPr>
              <a:t>© Seomra Ranga 2023 www.seomraranga.com</a:t>
            </a:r>
          </a:p>
        </p:txBody>
      </p:sp>
      <p:pic>
        <p:nvPicPr>
          <p:cNvPr id="5" name="Picture 4">
            <a:extLst>
              <a:ext uri="{FF2B5EF4-FFF2-40B4-BE49-F238E27FC236}">
                <a16:creationId xmlns:a16="http://schemas.microsoft.com/office/drawing/2014/main" id="{F6EFEBA7-9704-A5E5-CD88-C0F9E7CF0BA2}"/>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85362" y="6483533"/>
            <a:ext cx="1219200" cy="304800"/>
          </a:xfrm>
          <a:prstGeom prst="rect">
            <a:avLst/>
          </a:prstGeom>
          <a:solidFill>
            <a:schemeClr val="bg1"/>
          </a:solidFill>
          <a:ln w="19050">
            <a:solidFill>
              <a:schemeClr val="tx1"/>
            </a:solidFill>
          </a:ln>
        </p:spPr>
      </p:pic>
      <p:sp>
        <p:nvSpPr>
          <p:cNvPr id="6" name="TextBox 5">
            <a:extLst>
              <a:ext uri="{FF2B5EF4-FFF2-40B4-BE49-F238E27FC236}">
                <a16:creationId xmlns:a16="http://schemas.microsoft.com/office/drawing/2014/main" id="{9D37485A-E2D2-3879-E10B-FDB8DE72EB34}"/>
              </a:ext>
            </a:extLst>
          </p:cNvPr>
          <p:cNvSpPr txBox="1"/>
          <p:nvPr/>
        </p:nvSpPr>
        <p:spPr>
          <a:xfrm>
            <a:off x="1362697" y="130052"/>
            <a:ext cx="6418605" cy="769441"/>
          </a:xfrm>
          <a:prstGeom prst="rect">
            <a:avLst/>
          </a:prstGeom>
          <a:noFill/>
        </p:spPr>
        <p:txBody>
          <a:bodyPr wrap="square" rtlCol="0">
            <a:spAutoFit/>
          </a:bodyPr>
          <a:lstStyle/>
          <a:p>
            <a:r>
              <a:rPr lang="en-IE" sz="4400" b="1" dirty="0">
                <a:ln w="19050">
                  <a:solidFill>
                    <a:schemeClr val="tx1"/>
                  </a:solidFill>
                </a:ln>
                <a:solidFill>
                  <a:schemeClr val="bg1"/>
                </a:solidFill>
                <a:latin typeface="HelloFun" panose="02000603000000000000" pitchFamily="2" charset="0"/>
                <a:ea typeface="HelloFun" panose="02000603000000000000" pitchFamily="2" charset="0"/>
              </a:rPr>
              <a:t>Rugby World Cup Factfile</a:t>
            </a:r>
          </a:p>
        </p:txBody>
      </p:sp>
      <p:sp>
        <p:nvSpPr>
          <p:cNvPr id="7" name="TextBox 6">
            <a:extLst>
              <a:ext uri="{FF2B5EF4-FFF2-40B4-BE49-F238E27FC236}">
                <a16:creationId xmlns:a16="http://schemas.microsoft.com/office/drawing/2014/main" id="{D1FCC515-1465-D701-0895-1CA4DED542CD}"/>
              </a:ext>
            </a:extLst>
          </p:cNvPr>
          <p:cNvSpPr txBox="1"/>
          <p:nvPr/>
        </p:nvSpPr>
        <p:spPr>
          <a:xfrm>
            <a:off x="293299" y="1006452"/>
            <a:ext cx="5865963" cy="5016758"/>
          </a:xfrm>
          <a:prstGeom prst="rect">
            <a:avLst/>
          </a:prstGeom>
          <a:solidFill>
            <a:schemeClr val="bg1"/>
          </a:solidFill>
          <a:ln w="28575">
            <a:solidFill>
              <a:schemeClr val="tx1"/>
            </a:solidFill>
          </a:ln>
        </p:spPr>
        <p:txBody>
          <a:bodyPr wrap="square" rtlCol="0">
            <a:spAutoFit/>
          </a:bodyPr>
          <a:lstStyle/>
          <a:p>
            <a:r>
              <a:rPr lang="en-US" sz="3200" dirty="0">
                <a:latin typeface="HelloTiffany" panose="02000603000000000000" pitchFamily="2" charset="0"/>
                <a:ea typeface="HelloTiffany" panose="02000603000000000000" pitchFamily="2" charset="0"/>
              </a:rPr>
              <a:t>World Rugby has its headquarters in Dublin, Ireland. It was originally founded as the International Rugby Football Board (IRFB) in 1886. It was renamed the International Rugby Board (IRB) in 1998 and changed its name again to World Rugby in 2014.</a:t>
            </a:r>
            <a:endParaRPr lang="en-IE" sz="3200" dirty="0">
              <a:latin typeface="HelloTiffany" panose="02000603000000000000" pitchFamily="2" charset="0"/>
              <a:ea typeface="HelloTiffany" panose="02000603000000000000" pitchFamily="2" charset="0"/>
            </a:endParaRPr>
          </a:p>
        </p:txBody>
      </p:sp>
    </p:spTree>
    <p:extLst>
      <p:ext uri="{BB962C8B-B14F-4D97-AF65-F5344CB8AC3E}">
        <p14:creationId xmlns:p14="http://schemas.microsoft.com/office/powerpoint/2010/main" val="2835881774"/>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prestige"/>
      </p:transition>
    </mc:Choice>
    <mc:Fallback>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9B13A9E8-B6D5-9C93-0F5C-3A381CA37E79}"/>
              </a:ext>
            </a:extLst>
          </p:cNvPr>
          <p:cNvSpPr txBox="1"/>
          <p:nvPr/>
        </p:nvSpPr>
        <p:spPr>
          <a:xfrm>
            <a:off x="6280030" y="6542112"/>
            <a:ext cx="2778608" cy="246221"/>
          </a:xfrm>
          <a:prstGeom prst="rect">
            <a:avLst/>
          </a:prstGeom>
          <a:solidFill>
            <a:schemeClr val="bg1"/>
          </a:solidFill>
          <a:ln w="19050">
            <a:solidFill>
              <a:schemeClr val="tx1"/>
            </a:solidFill>
          </a:ln>
        </p:spPr>
        <p:txBody>
          <a:bodyPr wrap="square" rtlCol="0">
            <a:spAutoFit/>
          </a:bodyPr>
          <a:lstStyle/>
          <a:p>
            <a:pPr algn="ctr"/>
            <a:r>
              <a:rPr lang="en-IE" sz="1000" b="1" dirty="0">
                <a:latin typeface="Sassoon" panose="02000503040000090004" pitchFamily="2" charset="0"/>
              </a:rPr>
              <a:t>© Seomra Ranga 2023 www.seomraranga.com</a:t>
            </a:r>
          </a:p>
        </p:txBody>
      </p:sp>
      <p:pic>
        <p:nvPicPr>
          <p:cNvPr id="5" name="Picture 4">
            <a:extLst>
              <a:ext uri="{FF2B5EF4-FFF2-40B4-BE49-F238E27FC236}">
                <a16:creationId xmlns:a16="http://schemas.microsoft.com/office/drawing/2014/main" id="{F6EFEBA7-9704-A5E5-CD88-C0F9E7CF0BA2}"/>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85362" y="6483533"/>
            <a:ext cx="1219200" cy="304800"/>
          </a:xfrm>
          <a:prstGeom prst="rect">
            <a:avLst/>
          </a:prstGeom>
          <a:solidFill>
            <a:schemeClr val="bg1"/>
          </a:solidFill>
          <a:ln w="19050">
            <a:solidFill>
              <a:schemeClr val="tx1"/>
            </a:solidFill>
          </a:ln>
        </p:spPr>
      </p:pic>
      <p:sp>
        <p:nvSpPr>
          <p:cNvPr id="6" name="TextBox 5">
            <a:extLst>
              <a:ext uri="{FF2B5EF4-FFF2-40B4-BE49-F238E27FC236}">
                <a16:creationId xmlns:a16="http://schemas.microsoft.com/office/drawing/2014/main" id="{9D37485A-E2D2-3879-E10B-FDB8DE72EB34}"/>
              </a:ext>
            </a:extLst>
          </p:cNvPr>
          <p:cNvSpPr txBox="1"/>
          <p:nvPr/>
        </p:nvSpPr>
        <p:spPr>
          <a:xfrm>
            <a:off x="1362697" y="130052"/>
            <a:ext cx="6418605" cy="769441"/>
          </a:xfrm>
          <a:prstGeom prst="rect">
            <a:avLst/>
          </a:prstGeom>
          <a:noFill/>
        </p:spPr>
        <p:txBody>
          <a:bodyPr wrap="square" rtlCol="0">
            <a:spAutoFit/>
          </a:bodyPr>
          <a:lstStyle/>
          <a:p>
            <a:r>
              <a:rPr lang="en-IE" sz="4400" b="1" dirty="0">
                <a:ln w="19050">
                  <a:solidFill>
                    <a:schemeClr val="tx1"/>
                  </a:solidFill>
                </a:ln>
                <a:solidFill>
                  <a:schemeClr val="bg1"/>
                </a:solidFill>
                <a:latin typeface="HelloFun" panose="02000603000000000000" pitchFamily="2" charset="0"/>
                <a:ea typeface="HelloFun" panose="02000603000000000000" pitchFamily="2" charset="0"/>
              </a:rPr>
              <a:t>Rugby World Cup Factfile</a:t>
            </a:r>
          </a:p>
        </p:txBody>
      </p:sp>
      <p:sp>
        <p:nvSpPr>
          <p:cNvPr id="7" name="TextBox 6">
            <a:extLst>
              <a:ext uri="{FF2B5EF4-FFF2-40B4-BE49-F238E27FC236}">
                <a16:creationId xmlns:a16="http://schemas.microsoft.com/office/drawing/2014/main" id="{D1FCC515-1465-D701-0895-1CA4DED542CD}"/>
              </a:ext>
            </a:extLst>
          </p:cNvPr>
          <p:cNvSpPr txBox="1"/>
          <p:nvPr/>
        </p:nvSpPr>
        <p:spPr>
          <a:xfrm>
            <a:off x="276045" y="1215096"/>
            <a:ext cx="5865963" cy="4832092"/>
          </a:xfrm>
          <a:prstGeom prst="rect">
            <a:avLst/>
          </a:prstGeom>
          <a:solidFill>
            <a:schemeClr val="bg1"/>
          </a:solidFill>
          <a:ln w="28575">
            <a:solidFill>
              <a:schemeClr val="tx1"/>
            </a:solidFill>
          </a:ln>
        </p:spPr>
        <p:txBody>
          <a:bodyPr wrap="square" rtlCol="0">
            <a:spAutoFit/>
          </a:bodyPr>
          <a:lstStyle/>
          <a:p>
            <a:r>
              <a:rPr lang="en-IE" sz="4400" dirty="0">
                <a:latin typeface="HelloTiffany" panose="02000603000000000000" pitchFamily="2" charset="0"/>
                <a:ea typeface="HelloTiffany" panose="02000603000000000000" pitchFamily="2" charset="0"/>
              </a:rPr>
              <a:t>The first official women’s Rugby World Cup took place in the Netherlands in 1998. The tournament was won by New Zealand.</a:t>
            </a:r>
          </a:p>
        </p:txBody>
      </p:sp>
    </p:spTree>
    <p:extLst>
      <p:ext uri="{BB962C8B-B14F-4D97-AF65-F5344CB8AC3E}">
        <p14:creationId xmlns:p14="http://schemas.microsoft.com/office/powerpoint/2010/main" val="3901889841"/>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prestige"/>
      </p:transition>
    </mc:Choice>
    <mc:Fallback>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9B13A9E8-B6D5-9C93-0F5C-3A381CA37E79}"/>
              </a:ext>
            </a:extLst>
          </p:cNvPr>
          <p:cNvSpPr txBox="1"/>
          <p:nvPr/>
        </p:nvSpPr>
        <p:spPr>
          <a:xfrm>
            <a:off x="6280030" y="6542112"/>
            <a:ext cx="2778608" cy="246221"/>
          </a:xfrm>
          <a:prstGeom prst="rect">
            <a:avLst/>
          </a:prstGeom>
          <a:solidFill>
            <a:schemeClr val="bg1"/>
          </a:solidFill>
          <a:ln w="19050">
            <a:solidFill>
              <a:schemeClr val="tx1"/>
            </a:solidFill>
          </a:ln>
        </p:spPr>
        <p:txBody>
          <a:bodyPr wrap="square" rtlCol="0">
            <a:spAutoFit/>
          </a:bodyPr>
          <a:lstStyle/>
          <a:p>
            <a:pPr algn="ctr"/>
            <a:r>
              <a:rPr lang="en-IE" sz="1000" b="1" dirty="0">
                <a:latin typeface="Sassoon" panose="02000503040000090004" pitchFamily="2" charset="0"/>
              </a:rPr>
              <a:t>© Seomra Ranga 2023 www.seomraranga.com</a:t>
            </a:r>
          </a:p>
        </p:txBody>
      </p:sp>
      <p:pic>
        <p:nvPicPr>
          <p:cNvPr id="5" name="Picture 4">
            <a:extLst>
              <a:ext uri="{FF2B5EF4-FFF2-40B4-BE49-F238E27FC236}">
                <a16:creationId xmlns:a16="http://schemas.microsoft.com/office/drawing/2014/main" id="{F6EFEBA7-9704-A5E5-CD88-C0F9E7CF0BA2}"/>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85362" y="6483533"/>
            <a:ext cx="1219200" cy="304800"/>
          </a:xfrm>
          <a:prstGeom prst="rect">
            <a:avLst/>
          </a:prstGeom>
          <a:solidFill>
            <a:schemeClr val="bg1"/>
          </a:solidFill>
          <a:ln w="19050">
            <a:solidFill>
              <a:schemeClr val="tx1"/>
            </a:solidFill>
          </a:ln>
        </p:spPr>
      </p:pic>
      <p:sp>
        <p:nvSpPr>
          <p:cNvPr id="6" name="TextBox 5">
            <a:extLst>
              <a:ext uri="{FF2B5EF4-FFF2-40B4-BE49-F238E27FC236}">
                <a16:creationId xmlns:a16="http://schemas.microsoft.com/office/drawing/2014/main" id="{9D37485A-E2D2-3879-E10B-FDB8DE72EB34}"/>
              </a:ext>
            </a:extLst>
          </p:cNvPr>
          <p:cNvSpPr txBox="1"/>
          <p:nvPr/>
        </p:nvSpPr>
        <p:spPr>
          <a:xfrm>
            <a:off x="1362697" y="130052"/>
            <a:ext cx="6418605" cy="769441"/>
          </a:xfrm>
          <a:prstGeom prst="rect">
            <a:avLst/>
          </a:prstGeom>
          <a:noFill/>
        </p:spPr>
        <p:txBody>
          <a:bodyPr wrap="square" rtlCol="0">
            <a:spAutoFit/>
          </a:bodyPr>
          <a:lstStyle/>
          <a:p>
            <a:r>
              <a:rPr lang="en-IE" sz="4400" b="1" dirty="0">
                <a:ln w="19050">
                  <a:solidFill>
                    <a:schemeClr val="tx1"/>
                  </a:solidFill>
                </a:ln>
                <a:solidFill>
                  <a:schemeClr val="bg1"/>
                </a:solidFill>
                <a:latin typeface="HelloFun" panose="02000603000000000000" pitchFamily="2" charset="0"/>
                <a:ea typeface="HelloFun" panose="02000603000000000000" pitchFamily="2" charset="0"/>
              </a:rPr>
              <a:t>Rugby World Cup Factfile</a:t>
            </a:r>
          </a:p>
        </p:txBody>
      </p:sp>
      <p:sp>
        <p:nvSpPr>
          <p:cNvPr id="7" name="TextBox 6">
            <a:extLst>
              <a:ext uri="{FF2B5EF4-FFF2-40B4-BE49-F238E27FC236}">
                <a16:creationId xmlns:a16="http://schemas.microsoft.com/office/drawing/2014/main" id="{D1FCC515-1465-D701-0895-1CA4DED542CD}"/>
              </a:ext>
            </a:extLst>
          </p:cNvPr>
          <p:cNvSpPr txBox="1"/>
          <p:nvPr/>
        </p:nvSpPr>
        <p:spPr>
          <a:xfrm>
            <a:off x="310551" y="1690062"/>
            <a:ext cx="5865963" cy="4154984"/>
          </a:xfrm>
          <a:prstGeom prst="rect">
            <a:avLst/>
          </a:prstGeom>
          <a:solidFill>
            <a:schemeClr val="bg1"/>
          </a:solidFill>
          <a:ln w="28575">
            <a:solidFill>
              <a:schemeClr val="tx1"/>
            </a:solidFill>
          </a:ln>
        </p:spPr>
        <p:txBody>
          <a:bodyPr wrap="square" rtlCol="0">
            <a:spAutoFit/>
          </a:bodyPr>
          <a:lstStyle/>
          <a:p>
            <a:r>
              <a:rPr lang="en-IE" sz="4400" dirty="0">
                <a:latin typeface="HelloTiffany" panose="02000603000000000000" pitchFamily="2" charset="0"/>
                <a:ea typeface="HelloTiffany" panose="02000603000000000000" pitchFamily="2" charset="0"/>
              </a:rPr>
              <a:t>South Africa are the current Rugby World Cup champions. They won the last tournament in Japan in 2019.</a:t>
            </a:r>
          </a:p>
        </p:txBody>
      </p:sp>
    </p:spTree>
    <p:extLst>
      <p:ext uri="{BB962C8B-B14F-4D97-AF65-F5344CB8AC3E}">
        <p14:creationId xmlns:p14="http://schemas.microsoft.com/office/powerpoint/2010/main" val="2162412519"/>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prestige"/>
      </p:transition>
    </mc:Choice>
    <mc:Fallback>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9B13A9E8-B6D5-9C93-0F5C-3A381CA37E79}"/>
              </a:ext>
            </a:extLst>
          </p:cNvPr>
          <p:cNvSpPr txBox="1"/>
          <p:nvPr/>
        </p:nvSpPr>
        <p:spPr>
          <a:xfrm>
            <a:off x="6280030" y="6542112"/>
            <a:ext cx="2778608" cy="246221"/>
          </a:xfrm>
          <a:prstGeom prst="rect">
            <a:avLst/>
          </a:prstGeom>
          <a:solidFill>
            <a:schemeClr val="bg1"/>
          </a:solidFill>
          <a:ln w="19050">
            <a:solidFill>
              <a:schemeClr val="tx1"/>
            </a:solidFill>
          </a:ln>
        </p:spPr>
        <p:txBody>
          <a:bodyPr wrap="square" rtlCol="0">
            <a:spAutoFit/>
          </a:bodyPr>
          <a:lstStyle/>
          <a:p>
            <a:pPr algn="ctr"/>
            <a:r>
              <a:rPr lang="en-IE" sz="1000" b="1" dirty="0">
                <a:latin typeface="Sassoon" panose="02000503040000090004" pitchFamily="2" charset="0"/>
              </a:rPr>
              <a:t>© Seomra Ranga 2023 www.seomraranga.com</a:t>
            </a:r>
          </a:p>
        </p:txBody>
      </p:sp>
      <p:pic>
        <p:nvPicPr>
          <p:cNvPr id="5" name="Picture 4">
            <a:extLst>
              <a:ext uri="{FF2B5EF4-FFF2-40B4-BE49-F238E27FC236}">
                <a16:creationId xmlns:a16="http://schemas.microsoft.com/office/drawing/2014/main" id="{F6EFEBA7-9704-A5E5-CD88-C0F9E7CF0BA2}"/>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85362" y="6483533"/>
            <a:ext cx="1219200" cy="304800"/>
          </a:xfrm>
          <a:prstGeom prst="rect">
            <a:avLst/>
          </a:prstGeom>
          <a:solidFill>
            <a:schemeClr val="bg1"/>
          </a:solidFill>
          <a:ln w="19050">
            <a:solidFill>
              <a:schemeClr val="tx1"/>
            </a:solidFill>
          </a:ln>
        </p:spPr>
      </p:pic>
      <p:sp>
        <p:nvSpPr>
          <p:cNvPr id="6" name="TextBox 5">
            <a:extLst>
              <a:ext uri="{FF2B5EF4-FFF2-40B4-BE49-F238E27FC236}">
                <a16:creationId xmlns:a16="http://schemas.microsoft.com/office/drawing/2014/main" id="{9D37485A-E2D2-3879-E10B-FDB8DE72EB34}"/>
              </a:ext>
            </a:extLst>
          </p:cNvPr>
          <p:cNvSpPr txBox="1"/>
          <p:nvPr/>
        </p:nvSpPr>
        <p:spPr>
          <a:xfrm>
            <a:off x="1362697" y="130052"/>
            <a:ext cx="6418605" cy="769441"/>
          </a:xfrm>
          <a:prstGeom prst="rect">
            <a:avLst/>
          </a:prstGeom>
          <a:noFill/>
        </p:spPr>
        <p:txBody>
          <a:bodyPr wrap="square" rtlCol="0">
            <a:spAutoFit/>
          </a:bodyPr>
          <a:lstStyle/>
          <a:p>
            <a:r>
              <a:rPr lang="en-IE" sz="4400" b="1" dirty="0">
                <a:ln w="19050">
                  <a:solidFill>
                    <a:schemeClr val="tx1"/>
                  </a:solidFill>
                </a:ln>
                <a:solidFill>
                  <a:schemeClr val="bg1"/>
                </a:solidFill>
                <a:latin typeface="HelloFun" panose="02000603000000000000" pitchFamily="2" charset="0"/>
                <a:ea typeface="HelloFun" panose="02000603000000000000" pitchFamily="2" charset="0"/>
              </a:rPr>
              <a:t>Rugby World Cup Factfile</a:t>
            </a:r>
          </a:p>
        </p:txBody>
      </p:sp>
      <p:sp>
        <p:nvSpPr>
          <p:cNvPr id="7" name="TextBox 6">
            <a:extLst>
              <a:ext uri="{FF2B5EF4-FFF2-40B4-BE49-F238E27FC236}">
                <a16:creationId xmlns:a16="http://schemas.microsoft.com/office/drawing/2014/main" id="{D1FCC515-1465-D701-0895-1CA4DED542CD}"/>
              </a:ext>
            </a:extLst>
          </p:cNvPr>
          <p:cNvSpPr txBox="1"/>
          <p:nvPr/>
        </p:nvSpPr>
        <p:spPr>
          <a:xfrm>
            <a:off x="310551" y="1690062"/>
            <a:ext cx="5865963" cy="3477875"/>
          </a:xfrm>
          <a:prstGeom prst="rect">
            <a:avLst/>
          </a:prstGeom>
          <a:solidFill>
            <a:schemeClr val="bg1"/>
          </a:solidFill>
          <a:ln w="28575">
            <a:solidFill>
              <a:schemeClr val="tx1"/>
            </a:solidFill>
          </a:ln>
        </p:spPr>
        <p:txBody>
          <a:bodyPr wrap="square" rtlCol="0">
            <a:spAutoFit/>
          </a:bodyPr>
          <a:lstStyle/>
          <a:p>
            <a:r>
              <a:rPr lang="en-IE" sz="4400" dirty="0">
                <a:latin typeface="HelloTiffany" panose="02000603000000000000" pitchFamily="2" charset="0"/>
                <a:ea typeface="HelloTiffany" panose="02000603000000000000" pitchFamily="2" charset="0"/>
              </a:rPr>
              <a:t>The next Rugby World Cup tournament will be held in Australia in 2027.</a:t>
            </a:r>
          </a:p>
        </p:txBody>
      </p:sp>
    </p:spTree>
    <p:extLst>
      <p:ext uri="{BB962C8B-B14F-4D97-AF65-F5344CB8AC3E}">
        <p14:creationId xmlns:p14="http://schemas.microsoft.com/office/powerpoint/2010/main" val="3138734490"/>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prestige"/>
      </p:transition>
    </mc:Choice>
    <mc:Fallback>
      <p:transition spd="slow">
        <p:fade/>
      </p:transition>
    </mc:Fallback>
  </mc:AlternateContent>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 2013 - 2022</Template>
  <TotalTime>151</TotalTime>
  <Words>1070</Words>
  <Application>Microsoft Office PowerPoint</Application>
  <PresentationFormat>On-screen Show (4:3)</PresentationFormat>
  <Paragraphs>93</Paragraphs>
  <Slides>25</Slides>
  <Notes>0</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25</vt:i4>
      </vt:variant>
    </vt:vector>
  </HeadingPairs>
  <TitlesOfParts>
    <vt:vector size="36" baseType="lpstr">
      <vt:lpstr>Arial</vt:lpstr>
      <vt:lpstr>Calibri</vt:lpstr>
      <vt:lpstr>Calibri Light</vt:lpstr>
      <vt:lpstr>HelloAli</vt:lpstr>
      <vt:lpstr>HelloChalkTalk</vt:lpstr>
      <vt:lpstr>HelloFun</vt:lpstr>
      <vt:lpstr>HelloLori</vt:lpstr>
      <vt:lpstr>HelloPicasso</vt:lpstr>
      <vt:lpstr>HelloTiffany</vt:lpstr>
      <vt:lpstr>Sassoon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Damien Quinn</dc:creator>
  <cp:lastModifiedBy>Damien Quinn</cp:lastModifiedBy>
  <cp:revision>10</cp:revision>
  <dcterms:created xsi:type="dcterms:W3CDTF">2023-08-11T18:20:49Z</dcterms:created>
  <dcterms:modified xsi:type="dcterms:W3CDTF">2023-08-11T20:52:05Z</dcterms:modified>
</cp:coreProperties>
</file>